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85" r:id="rId5"/>
    <p:sldId id="280" r:id="rId6"/>
    <p:sldId id="270" r:id="rId7"/>
    <p:sldId id="271" r:id="rId8"/>
    <p:sldId id="273" r:id="rId9"/>
    <p:sldId id="281" r:id="rId10"/>
    <p:sldId id="275" r:id="rId11"/>
    <p:sldId id="276" r:id="rId12"/>
    <p:sldId id="259" r:id="rId13"/>
    <p:sldId id="260" r:id="rId14"/>
    <p:sldId id="278" r:id="rId15"/>
    <p:sldId id="277" r:id="rId16"/>
    <p:sldId id="262" r:id="rId17"/>
    <p:sldId id="287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83" r:id="rId29"/>
    <p:sldId id="284" r:id="rId30"/>
  </p:sldIdLst>
  <p:sldSz cx="9144000" cy="6858000" type="screen4x3"/>
  <p:notesSz cx="6808788" cy="99409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CC66"/>
    <a:srgbClr val="336699"/>
    <a:srgbClr val="FFCC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82D0BEE-0D1F-4D02-B699-4A11DDD21B82}" type="datetimeFigureOut">
              <a:rPr lang="fr-FR"/>
              <a:pPr>
                <a:defRPr/>
              </a:pPr>
              <a:t>22/04/2019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8840A30-7F41-4072-803F-1993C860443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5329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6D6561-B05C-4576-A425-82130DFB1A2F}" type="datetimeFigureOut">
              <a:rPr lang="fr-FR"/>
              <a:pPr>
                <a:defRPr/>
              </a:pPr>
              <a:t>22/04/2019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B67FD3-EBFB-4D52-A301-E6377C05B1F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3062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CCD65-6201-4647-AA68-69D3F7062BA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38662" cy="3727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latin typeface="Arial" charset="0"/>
                <a:ea typeface="Arial Unicode MS" pitchFamily="34" charset="-128"/>
                <a:cs typeface="Arial Unicode MS" pitchFamily="34" charset="-128"/>
              </a:rPr>
              <a:t>Beck ainsi que Ellis ont montré que le stress est lié à l’incohérence cognitive, à l’irrationalité de la pensée 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latin typeface="Wingdings" pitchFamily="2" charset="2"/>
                <a:ea typeface="Arial Unicode MS" pitchFamily="34" charset="-128"/>
                <a:cs typeface="Arial Unicode MS" pitchFamily="34" charset="-128"/>
              </a:rPr>
              <a:t></a:t>
            </a:r>
            <a:r>
              <a:rPr lang="fr-FR">
                <a:latin typeface="Arial" charset="0"/>
                <a:ea typeface="Arial Unicode MS" pitchFamily="34" charset="-128"/>
                <a:cs typeface="Arial Unicode MS" pitchFamily="34" charset="-128"/>
              </a:rPr>
              <a:t> Ellis a développé une nouvelle approche en psychothérapie : Rational Emotive Therapy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2772B4-6AF3-4C7A-A093-F3EC6B0A28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736600" y="646113"/>
            <a:ext cx="5265738" cy="4324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7E732-EF27-4607-B45E-5A6EF2776BC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21225"/>
            <a:ext cx="5446712" cy="45751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A3869-F395-4250-B2E0-53BDC725935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773113" y="646113"/>
            <a:ext cx="5267325" cy="4324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3174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9113" y="5041900"/>
            <a:ext cx="5770562" cy="4470400"/>
          </a:xfrm>
          <a:noFill/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>
                <a:latin typeface="Arial" charset="0"/>
                <a:ea typeface="Arial Unicode MS" pitchFamily="34" charset="-128"/>
                <a:cs typeface="Arial Unicode MS" pitchFamily="34" charset="-128"/>
              </a:rPr>
              <a:t>Aborder rapidement la question du bon stress ou du bon tract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870B2-B492-48C4-A0BA-25ABBAB50F0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787400" y="430213"/>
            <a:ext cx="5089525" cy="4179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4DD94F-9507-4821-8B36-3D61C35884B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787400" y="430213"/>
            <a:ext cx="5089525" cy="4179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33796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9113" y="4970463"/>
            <a:ext cx="5770562" cy="4470400"/>
          </a:xfrm>
          <a:noFill/>
        </p:spPr>
        <p:txBody>
          <a:bodyPr wrap="square" lIns="95400" tIns="47880" rIns="95400" bIns="478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latin typeface="Arial" charset="0"/>
                <a:ea typeface="Arial Unicode MS" pitchFamily="34" charset="-128"/>
                <a:cs typeface="Arial Unicode MS" pitchFamily="34" charset="-128"/>
              </a:rPr>
              <a:t>A ce jours, l’Approche NeuroCognitive et Comportementale proposée par l’IME et plus précisément Jacques Fradin: travaille sur les 6 dimensions pour chaque mode mental 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latin typeface="Arial" charset="0"/>
                <a:ea typeface="Arial Unicode MS" pitchFamily="34" charset="-128"/>
                <a:cs typeface="Arial Unicode MS" pitchFamily="34" charset="-128"/>
              </a:rPr>
              <a:t>Au sein du laboratoire de psychologie et Neurosciences, nous développons des études scientifiques visant la mise en évidence de ces deux états d’esprits et l’impact de l’intelligence adaptative auprès de tout-venant mais également  un secteur professionnel comme les pilotes de l’armée de l’air..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6A7A0-6443-4F08-9ACC-8C4213700839}" type="datetimeFigureOut">
              <a:rPr lang="fr-FR"/>
              <a:pPr>
                <a:defRPr/>
              </a:pPr>
              <a:t>22/04/2019</a:t>
            </a:fld>
            <a:endParaRPr lang="fr-BE"/>
          </a:p>
        </p:txBody>
      </p:sp>
      <p:sp>
        <p:nvSpPr>
          <p:cNvPr id="7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D304C6-B88C-422B-870B-E11283FFB8F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6D0C-8248-4209-ACAD-8CD555E19350}" type="datetimeFigureOut">
              <a:rPr lang="fr-FR"/>
              <a:pPr>
                <a:defRPr/>
              </a:pPr>
              <a:t>22/04/2019</a:t>
            </a:fld>
            <a:endParaRPr lang="fr-BE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7241-0413-4652-943F-B8D96DEA833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A79A-8858-4980-A28B-0021B0DFB6B3}" type="datetimeFigureOut">
              <a:rPr lang="fr-FR"/>
              <a:pPr>
                <a:defRPr/>
              </a:pPr>
              <a:t>22/04/2019</a:t>
            </a:fld>
            <a:endParaRPr lang="fr-BE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96A7-9698-4C24-B03B-40E3F88E480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DEA7-99F0-4D00-8809-CF3663C5E4C3}" type="datetimeFigureOut">
              <a:rPr lang="fr-FR"/>
              <a:pPr>
                <a:defRPr/>
              </a:pPr>
              <a:t>22/04/2019</a:t>
            </a:fld>
            <a:endParaRPr lang="fr-BE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180F-B68B-488B-8DFB-30D103286B0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3205EE-9BC0-4FAE-A332-428693C9C5B8}" type="datetimeFigureOut">
              <a:rPr lang="fr-FR"/>
              <a:pPr>
                <a:defRPr/>
              </a:pPr>
              <a:t>22/04/2019</a:t>
            </a:fld>
            <a:endParaRPr lang="fr-BE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A457F0-5B5D-4EC4-8D21-F3E582D87B1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344B-9FDA-4526-BE34-903A46A5D105}" type="datetimeFigureOut">
              <a:rPr lang="fr-FR"/>
              <a:pPr>
                <a:defRPr/>
              </a:pPr>
              <a:t>22/04/2019</a:t>
            </a:fld>
            <a:endParaRPr lang="fr-BE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44A1-B463-44ED-9D78-CCC11A2471D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32A8-16F5-49AC-8B7C-F4E383B5DA5A}" type="datetimeFigureOut">
              <a:rPr lang="fr-FR"/>
              <a:pPr>
                <a:defRPr/>
              </a:pPr>
              <a:t>22/04/2019</a:t>
            </a:fld>
            <a:endParaRPr lang="fr-BE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B8D5-8AF7-43D8-9128-A36EFB9E17E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D8A5-1713-4D30-9B4C-7569FF4F433F}" type="datetimeFigureOut">
              <a:rPr lang="fr-FR"/>
              <a:pPr>
                <a:defRPr/>
              </a:pPr>
              <a:t>22/04/2019</a:t>
            </a:fld>
            <a:endParaRPr lang="fr-BE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F577-8724-4F57-95FA-88FAD2D2BF7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46BCA3-6F55-47B6-B9DE-B21BBCD341C2}" type="datetimeFigureOut">
              <a:rPr lang="fr-FR"/>
              <a:pPr>
                <a:defRPr/>
              </a:pPr>
              <a:t>22/04/2019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B1A01C-FD16-44C8-BA25-FBCA069F117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4EF2-3149-4132-AB7F-E761E3B3CE12}" type="datetimeFigureOut">
              <a:rPr lang="fr-FR"/>
              <a:pPr>
                <a:defRPr/>
              </a:pPr>
              <a:t>22/04/2019</a:t>
            </a:fld>
            <a:endParaRPr lang="fr-BE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148C0-76D6-42B2-81FA-1057A2D664A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Organigramme : Processu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rganigramme : Processu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745BA5-474E-41C1-95DB-134CA6E7BFBC}" type="datetimeFigureOut">
              <a:rPr lang="fr-FR"/>
              <a:pPr>
                <a:defRPr/>
              </a:pPr>
              <a:t>22/04/2019</a:t>
            </a:fld>
            <a:endParaRPr lang="fr-BE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6E4353-97D7-4ADE-A181-B701EA9962C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33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240517E-8956-43B0-BA93-B646CB1E9766}" type="datetimeFigureOut">
              <a:rPr lang="fr-FR"/>
              <a:pPr>
                <a:defRPr/>
              </a:pPr>
              <a:t>22/04/2019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DDDD6651-02AA-468A-94BE-1FDED50C1FD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8" r:id="rId2"/>
    <p:sldLayoutId id="2147483756" r:id="rId3"/>
    <p:sldLayoutId id="2147483749" r:id="rId4"/>
    <p:sldLayoutId id="2147483750" r:id="rId5"/>
    <p:sldLayoutId id="2147483751" r:id="rId6"/>
    <p:sldLayoutId id="2147483757" r:id="rId7"/>
    <p:sldLayoutId id="2147483752" r:id="rId8"/>
    <p:sldLayoutId id="2147483758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66666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itetdevoir.com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5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6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BE" b="1" dirty="0" err="1">
                <a:solidFill>
                  <a:schemeClr val="tx2">
                    <a:satMod val="130000"/>
                  </a:schemeClr>
                </a:solidFill>
              </a:rPr>
              <a:t>Le</a:t>
            </a:r>
            <a:r>
              <a:rPr lang="nl-BE" b="1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nl-BE" b="1" dirty="0" err="1">
                <a:solidFill>
                  <a:schemeClr val="tx2">
                    <a:satMod val="130000"/>
                  </a:schemeClr>
                </a:solidFill>
              </a:rPr>
              <a:t>Neuro-coaching</a:t>
            </a:r>
            <a:r>
              <a:rPr lang="nl-BE" b="1" dirty="0">
                <a:solidFill>
                  <a:schemeClr val="tx2">
                    <a:satMod val="130000"/>
                  </a:schemeClr>
                </a:solidFill>
              </a:rPr>
              <a:t>, </a:t>
            </a:r>
            <a:r>
              <a:rPr lang="nl-BE" b="1" dirty="0" err="1">
                <a:solidFill>
                  <a:schemeClr val="tx2">
                    <a:satMod val="130000"/>
                  </a:schemeClr>
                </a:solidFill>
              </a:rPr>
              <a:t>mobiliser</a:t>
            </a:r>
            <a:r>
              <a:rPr lang="nl-BE" b="1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nl-BE" b="1" dirty="0" err="1">
                <a:solidFill>
                  <a:schemeClr val="tx2">
                    <a:satMod val="130000"/>
                  </a:schemeClr>
                </a:solidFill>
              </a:rPr>
              <a:t>ses</a:t>
            </a:r>
            <a:r>
              <a:rPr lang="nl-BE" b="1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nl-BE" b="1" dirty="0" err="1">
                <a:solidFill>
                  <a:schemeClr val="tx2">
                    <a:satMod val="130000"/>
                  </a:schemeClr>
                </a:solidFill>
              </a:rPr>
              <a:t>forces</a:t>
            </a:r>
            <a:r>
              <a:rPr lang="nl-BE" b="1" dirty="0">
                <a:solidFill>
                  <a:schemeClr val="tx2">
                    <a:satMod val="130000"/>
                  </a:schemeClr>
                </a:solidFill>
              </a:rPr>
              <a:t> et </a:t>
            </a:r>
            <a:r>
              <a:rPr lang="nl-BE" b="1" dirty="0" err="1">
                <a:solidFill>
                  <a:schemeClr val="tx2">
                    <a:satMod val="130000"/>
                  </a:schemeClr>
                </a:solidFill>
              </a:rPr>
              <a:t>son</a:t>
            </a:r>
            <a:r>
              <a:rPr lang="nl-BE" b="1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nl-BE" b="1" dirty="0" err="1">
                <a:solidFill>
                  <a:schemeClr val="tx2">
                    <a:satMod val="130000"/>
                  </a:schemeClr>
                </a:solidFill>
              </a:rPr>
              <a:t>potentiel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313" y="2214563"/>
            <a:ext cx="7407275" cy="19669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nl-BE" b="1" dirty="0"/>
              <a:t>Les modes mentaux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nl-BE" b="1" dirty="0"/>
              <a:t>UCA, </a:t>
            </a:r>
            <a:r>
              <a:rPr lang="nl-BE" b="1" dirty="0" err="1"/>
              <a:t>le</a:t>
            </a:r>
            <a:r>
              <a:rPr lang="nl-BE" b="1" dirty="0"/>
              <a:t> 8 </a:t>
            </a:r>
            <a:r>
              <a:rPr lang="nl-BE" b="1" dirty="0" err="1"/>
              <a:t>avril</a:t>
            </a:r>
            <a:r>
              <a:rPr lang="nl-BE" b="1" dirty="0"/>
              <a:t> 2019</a:t>
            </a:r>
          </a:p>
        </p:txBody>
      </p:sp>
      <p:sp>
        <p:nvSpPr>
          <p:cNvPr id="6148" name="ZoneTexte 6"/>
          <p:cNvSpPr txBox="1">
            <a:spLocks noChangeArrowheads="1"/>
          </p:cNvSpPr>
          <p:nvPr/>
        </p:nvSpPr>
        <p:spPr bwMode="auto">
          <a:xfrm>
            <a:off x="2286000" y="5715000"/>
            <a:ext cx="5500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b="1">
                <a:latin typeface="Gill Sans MT" pitchFamily="34" charset="0"/>
              </a:rPr>
              <a:t>Anna-Maria TOSCANO et Bouchaïb SAMAWI</a:t>
            </a:r>
          </a:p>
          <a:p>
            <a:pPr algn="ctr"/>
            <a:r>
              <a:rPr lang="nl-BE" b="1">
                <a:latin typeface="Gill Sans MT" pitchFamily="34" charset="0"/>
              </a:rPr>
              <a:t>Neuro-coachs</a:t>
            </a:r>
            <a:endParaRPr lang="fr-BE">
              <a:latin typeface="Gill Sans MT" pitchFamily="34" charset="0"/>
            </a:endParaRPr>
          </a:p>
        </p:txBody>
      </p:sp>
      <p:pic>
        <p:nvPicPr>
          <p:cNvPr id="6149" name="Image 8" descr="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3286125"/>
            <a:ext cx="318293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Image 5" descr="Logo D&amp;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14813"/>
            <a:ext cx="2063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973388" y="1924050"/>
            <a:ext cx="338455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Situation perçue comme </a:t>
            </a:r>
            <a:br>
              <a:rPr lang="fr-FR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fr-FR" sz="16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(Cf. Posner)</a:t>
            </a:r>
          </a:p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524500" y="4792663"/>
            <a:ext cx="3262313" cy="971550"/>
          </a:xfrm>
          <a:prstGeom prst="rect">
            <a:avLst/>
          </a:prstGeom>
          <a:gradFill rotWithShape="0">
            <a:gsLst>
              <a:gs pos="0">
                <a:srgbClr val="009EE0"/>
              </a:gs>
              <a:gs pos="100000">
                <a:srgbClr val="1C3F94">
                  <a:alpha val="7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Recrutement du Mode Mental Adaptatif Préfrontal (MMP)</a:t>
            </a:r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 rot="-5400000">
            <a:off x="6878638" y="3776663"/>
            <a:ext cx="473075" cy="485775"/>
          </a:xfrm>
          <a:prstGeom prst="leftArrow">
            <a:avLst>
              <a:gd name="adj1" fmla="val 47065"/>
              <a:gd name="adj2" fmla="val 50333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7707313" y="3497263"/>
            <a:ext cx="1079500" cy="790575"/>
            <a:chOff x="4604" y="2203"/>
            <a:chExt cx="680" cy="498"/>
          </a:xfrm>
        </p:grpSpPr>
        <p:pic>
          <p:nvPicPr>
            <p:cNvPr id="16406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grayscl/>
            </a:blip>
            <a:srcRect/>
            <a:stretch>
              <a:fillRect/>
            </a:stretch>
          </p:blipFill>
          <p:spPr bwMode="auto">
            <a:xfrm>
              <a:off x="4604" y="2203"/>
              <a:ext cx="681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407" name="Freeform 6"/>
            <p:cNvSpPr>
              <a:spLocks noChangeArrowheads="1"/>
            </p:cNvSpPr>
            <p:nvPr/>
          </p:nvSpPr>
          <p:spPr bwMode="auto">
            <a:xfrm>
              <a:off x="4728" y="2283"/>
              <a:ext cx="145" cy="220"/>
            </a:xfrm>
            <a:custGeom>
              <a:avLst/>
              <a:gdLst>
                <a:gd name="T0" fmla="*/ 1 w 852"/>
                <a:gd name="T1" fmla="*/ 0 h 1259"/>
                <a:gd name="T2" fmla="*/ 0 w 852"/>
                <a:gd name="T3" fmla="*/ 0 h 1259"/>
                <a:gd name="T4" fmla="*/ 0 w 852"/>
                <a:gd name="T5" fmla="*/ 1 h 1259"/>
                <a:gd name="T6" fmla="*/ 0 w 852"/>
                <a:gd name="T7" fmla="*/ 1 h 1259"/>
                <a:gd name="T8" fmla="*/ 0 w 852"/>
                <a:gd name="T9" fmla="*/ 1 h 1259"/>
                <a:gd name="T10" fmla="*/ 1 w 852"/>
                <a:gd name="T11" fmla="*/ 1 h 1259"/>
                <a:gd name="T12" fmla="*/ 1 w 852"/>
                <a:gd name="T13" fmla="*/ 1 h 1259"/>
                <a:gd name="T14" fmla="*/ 1 w 852"/>
                <a:gd name="T15" fmla="*/ 1 h 1259"/>
                <a:gd name="T16" fmla="*/ 1 w 852"/>
                <a:gd name="T17" fmla="*/ 1 h 1259"/>
                <a:gd name="T18" fmla="*/ 1 w 852"/>
                <a:gd name="T19" fmla="*/ 1 h 1259"/>
                <a:gd name="T20" fmla="*/ 1 w 852"/>
                <a:gd name="T21" fmla="*/ 1 h 1259"/>
                <a:gd name="T22" fmla="*/ 1 w 852"/>
                <a:gd name="T23" fmla="*/ 1 h 1259"/>
                <a:gd name="T24" fmla="*/ 0 w 852"/>
                <a:gd name="T25" fmla="*/ 1 h 1259"/>
                <a:gd name="T26" fmla="*/ 0 w 852"/>
                <a:gd name="T27" fmla="*/ 1 h 1259"/>
                <a:gd name="T28" fmla="*/ 1 w 852"/>
                <a:gd name="T29" fmla="*/ 0 h 1259"/>
                <a:gd name="T30" fmla="*/ 1 w 852"/>
                <a:gd name="T31" fmla="*/ 0 h 1259"/>
                <a:gd name="T32" fmla="*/ 1 w 852"/>
                <a:gd name="T33" fmla="*/ 0 h 1259"/>
                <a:gd name="T34" fmla="*/ 1 w 852"/>
                <a:gd name="T35" fmla="*/ 0 h 1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2"/>
                <a:gd name="T55" fmla="*/ 0 h 1259"/>
                <a:gd name="T56" fmla="*/ 852 w 852"/>
                <a:gd name="T57" fmla="*/ 1259 h 12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2" h="1259">
                  <a:moveTo>
                    <a:pt x="519" y="28"/>
                  </a:moveTo>
                  <a:cubicBezTo>
                    <a:pt x="436" y="56"/>
                    <a:pt x="238" y="214"/>
                    <a:pt x="152" y="325"/>
                  </a:cubicBezTo>
                  <a:cubicBezTo>
                    <a:pt x="66" y="436"/>
                    <a:pt x="10" y="565"/>
                    <a:pt x="5" y="694"/>
                  </a:cubicBezTo>
                  <a:cubicBezTo>
                    <a:pt x="0" y="823"/>
                    <a:pt x="44" y="1010"/>
                    <a:pt x="123" y="1099"/>
                  </a:cubicBezTo>
                  <a:cubicBezTo>
                    <a:pt x="202" y="1188"/>
                    <a:pt x="376" y="1205"/>
                    <a:pt x="479" y="1229"/>
                  </a:cubicBezTo>
                  <a:cubicBezTo>
                    <a:pt x="582" y="1253"/>
                    <a:pt x="684" y="1244"/>
                    <a:pt x="744" y="1246"/>
                  </a:cubicBezTo>
                  <a:cubicBezTo>
                    <a:pt x="804" y="1248"/>
                    <a:pt x="824" y="1259"/>
                    <a:pt x="838" y="1241"/>
                  </a:cubicBezTo>
                  <a:cubicBezTo>
                    <a:pt x="852" y="1223"/>
                    <a:pt x="832" y="1178"/>
                    <a:pt x="827" y="1135"/>
                  </a:cubicBezTo>
                  <a:cubicBezTo>
                    <a:pt x="822" y="1092"/>
                    <a:pt x="823" y="1015"/>
                    <a:pt x="808" y="985"/>
                  </a:cubicBezTo>
                  <a:cubicBezTo>
                    <a:pt x="793" y="955"/>
                    <a:pt x="767" y="970"/>
                    <a:pt x="734" y="957"/>
                  </a:cubicBezTo>
                  <a:cubicBezTo>
                    <a:pt x="701" y="944"/>
                    <a:pt x="646" y="926"/>
                    <a:pt x="608" y="905"/>
                  </a:cubicBezTo>
                  <a:cubicBezTo>
                    <a:pt x="570" y="884"/>
                    <a:pt x="536" y="862"/>
                    <a:pt x="503" y="828"/>
                  </a:cubicBezTo>
                  <a:cubicBezTo>
                    <a:pt x="470" y="794"/>
                    <a:pt x="420" y="748"/>
                    <a:pt x="413" y="699"/>
                  </a:cubicBezTo>
                  <a:cubicBezTo>
                    <a:pt x="406" y="650"/>
                    <a:pt x="434" y="586"/>
                    <a:pt x="460" y="534"/>
                  </a:cubicBezTo>
                  <a:cubicBezTo>
                    <a:pt x="486" y="482"/>
                    <a:pt x="526" y="428"/>
                    <a:pt x="567" y="387"/>
                  </a:cubicBezTo>
                  <a:cubicBezTo>
                    <a:pt x="608" y="346"/>
                    <a:pt x="692" y="326"/>
                    <a:pt x="706" y="287"/>
                  </a:cubicBezTo>
                  <a:cubicBezTo>
                    <a:pt x="720" y="248"/>
                    <a:pt x="682" y="197"/>
                    <a:pt x="651" y="154"/>
                  </a:cubicBezTo>
                  <a:cubicBezTo>
                    <a:pt x="620" y="111"/>
                    <a:pt x="602" y="0"/>
                    <a:pt x="519" y="28"/>
                  </a:cubicBezTo>
                  <a:close/>
                </a:path>
              </a:pathLst>
            </a:custGeom>
            <a:solidFill>
              <a:srgbClr val="3366FF">
                <a:alpha val="41960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</p:grpSp>
      <p:grpSp>
        <p:nvGrpSpPr>
          <p:cNvPr id="16390" name="Group 7"/>
          <p:cNvGrpSpPr>
            <a:grpSpLocks/>
          </p:cNvGrpSpPr>
          <p:nvPr/>
        </p:nvGrpSpPr>
        <p:grpSpPr bwMode="auto">
          <a:xfrm>
            <a:off x="1257300" y="2363788"/>
            <a:ext cx="6743700" cy="1779587"/>
            <a:chOff x="657" y="1489"/>
            <a:chExt cx="4248" cy="1121"/>
          </a:xfrm>
        </p:grpSpPr>
        <p:sp>
          <p:nvSpPr>
            <p:cNvPr id="16400" name="Text Box 8"/>
            <p:cNvSpPr txBox="1">
              <a:spLocks noChangeArrowheads="1"/>
            </p:cNvSpPr>
            <p:nvPr/>
          </p:nvSpPr>
          <p:spPr bwMode="auto">
            <a:xfrm>
              <a:off x="657" y="1975"/>
              <a:ext cx="1383" cy="4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simple ou </a:t>
              </a:r>
            </a:p>
            <a:p>
              <a:pPr algn="ctr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connue</a:t>
              </a:r>
            </a:p>
          </p:txBody>
        </p:sp>
        <p:sp>
          <p:nvSpPr>
            <p:cNvPr id="16401" name="Text Box 9"/>
            <p:cNvSpPr txBox="1">
              <a:spLocks noChangeArrowheads="1"/>
            </p:cNvSpPr>
            <p:nvPr/>
          </p:nvSpPr>
          <p:spPr bwMode="auto">
            <a:xfrm>
              <a:off x="3808" y="1975"/>
              <a:ext cx="1097" cy="6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complexe ou </a:t>
              </a:r>
            </a:p>
            <a:p>
              <a:pPr algn="ctr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inconnue</a:t>
              </a:r>
            </a:p>
          </p:txBody>
        </p:sp>
        <p:sp>
          <p:nvSpPr>
            <p:cNvPr id="16402" name="AutoShape 10"/>
            <p:cNvSpPr>
              <a:spLocks noChangeArrowheads="1"/>
            </p:cNvSpPr>
            <p:nvPr/>
          </p:nvSpPr>
          <p:spPr bwMode="auto">
            <a:xfrm>
              <a:off x="3217" y="1489"/>
              <a:ext cx="861" cy="152"/>
            </a:xfrm>
            <a:prstGeom prst="homePlate">
              <a:avLst>
                <a:gd name="adj" fmla="val 141612"/>
              </a:avLst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16403" name="AutoShape 11"/>
            <p:cNvSpPr>
              <a:spLocks noChangeArrowheads="1"/>
            </p:cNvSpPr>
            <p:nvPr/>
          </p:nvSpPr>
          <p:spPr bwMode="auto">
            <a:xfrm rot="5400000">
              <a:off x="3869" y="1474"/>
              <a:ext cx="513" cy="5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1 w 21600"/>
                <a:gd name="T13" fmla="*/ 2888 h 21600"/>
                <a:gd name="T14" fmla="*/ 18189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00" y="0"/>
                  </a:lnTo>
                  <a:lnTo>
                    <a:pt x="15100" y="2900"/>
                  </a:lnTo>
                  <a:lnTo>
                    <a:pt x="12427" y="2900"/>
                  </a:lnTo>
                  <a:cubicBezTo>
                    <a:pt x="5564" y="2900"/>
                    <a:pt x="0" y="7045"/>
                    <a:pt x="0" y="12158"/>
                  </a:cubicBezTo>
                  <a:lnTo>
                    <a:pt x="0" y="21600"/>
                  </a:lnTo>
                  <a:lnTo>
                    <a:pt x="6499" y="21600"/>
                  </a:lnTo>
                  <a:lnTo>
                    <a:pt x="6499" y="12158"/>
                  </a:lnTo>
                  <a:cubicBezTo>
                    <a:pt x="6499" y="10556"/>
                    <a:pt x="9153" y="9258"/>
                    <a:pt x="12427" y="9258"/>
                  </a:cubicBezTo>
                  <a:lnTo>
                    <a:pt x="15100" y="9258"/>
                  </a:lnTo>
                  <a:lnTo>
                    <a:pt x="15100" y="12158"/>
                  </a:ln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16404" name="AutoShape 12"/>
            <p:cNvSpPr>
              <a:spLocks noChangeArrowheads="1"/>
            </p:cNvSpPr>
            <p:nvPr/>
          </p:nvSpPr>
          <p:spPr bwMode="auto">
            <a:xfrm rot="10800000">
              <a:off x="1463" y="1497"/>
              <a:ext cx="998" cy="152"/>
            </a:xfrm>
            <a:prstGeom prst="homePlate">
              <a:avLst>
                <a:gd name="adj" fmla="val 164145"/>
              </a:avLst>
            </a:prstGeom>
            <a:solidFill>
              <a:srgbClr val="FAB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16405" name="AutoShape 13"/>
            <p:cNvSpPr>
              <a:spLocks noChangeArrowheads="1"/>
            </p:cNvSpPr>
            <p:nvPr/>
          </p:nvSpPr>
          <p:spPr bwMode="auto">
            <a:xfrm rot="16200000" flipH="1">
              <a:off x="1217" y="1484"/>
              <a:ext cx="513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1 w 21600"/>
                <a:gd name="T13" fmla="*/ 2899 h 21600"/>
                <a:gd name="T14" fmla="*/ 18189 w 21600"/>
                <a:gd name="T15" fmla="*/ 92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00" y="0"/>
                  </a:lnTo>
                  <a:lnTo>
                    <a:pt x="15100" y="2900"/>
                  </a:lnTo>
                  <a:lnTo>
                    <a:pt x="12427" y="2900"/>
                  </a:lnTo>
                  <a:cubicBezTo>
                    <a:pt x="5564" y="2900"/>
                    <a:pt x="0" y="7045"/>
                    <a:pt x="0" y="12158"/>
                  </a:cubicBezTo>
                  <a:lnTo>
                    <a:pt x="0" y="21600"/>
                  </a:lnTo>
                  <a:lnTo>
                    <a:pt x="6499" y="21600"/>
                  </a:lnTo>
                  <a:lnTo>
                    <a:pt x="6499" y="12158"/>
                  </a:lnTo>
                  <a:cubicBezTo>
                    <a:pt x="6499" y="10556"/>
                    <a:pt x="9153" y="9258"/>
                    <a:pt x="12427" y="9258"/>
                  </a:cubicBezTo>
                  <a:lnTo>
                    <a:pt x="15100" y="9258"/>
                  </a:lnTo>
                  <a:lnTo>
                    <a:pt x="15100" y="12158"/>
                  </a:lnTo>
                  <a:close/>
                </a:path>
              </a:pathLst>
            </a:custGeom>
            <a:solidFill>
              <a:srgbClr val="FAB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</p:grp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1541463" y="4792663"/>
            <a:ext cx="2530475" cy="971550"/>
          </a:xfrm>
          <a:prstGeom prst="rect">
            <a:avLst/>
          </a:prstGeom>
          <a:gradFill rotWithShape="0">
            <a:gsLst>
              <a:gs pos="0">
                <a:srgbClr val="FABB00"/>
              </a:gs>
              <a:gs pos="100000">
                <a:srgbClr val="D9D8D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Recrutement du Mode Mental Automatique</a:t>
            </a:r>
          </a:p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(MMA)</a:t>
            </a:r>
          </a:p>
        </p:txBody>
      </p:sp>
      <p:sp>
        <p:nvSpPr>
          <p:cNvPr id="16392" name="AutoShape 15"/>
          <p:cNvSpPr>
            <a:spLocks noChangeArrowheads="1"/>
          </p:cNvSpPr>
          <p:nvPr/>
        </p:nvSpPr>
        <p:spPr bwMode="auto">
          <a:xfrm rot="-5400000">
            <a:off x="2092325" y="3776663"/>
            <a:ext cx="473075" cy="485775"/>
          </a:xfrm>
          <a:prstGeom prst="leftArrow">
            <a:avLst>
              <a:gd name="adj1" fmla="val 50333"/>
              <a:gd name="adj2" fmla="val 51005"/>
            </a:avLst>
          </a:prstGeom>
          <a:solidFill>
            <a:srgbClr val="FABB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grpSp>
        <p:nvGrpSpPr>
          <p:cNvPr id="16393" name="Group 16"/>
          <p:cNvGrpSpPr>
            <a:grpSpLocks/>
          </p:cNvGrpSpPr>
          <p:nvPr/>
        </p:nvGrpSpPr>
        <p:grpSpPr bwMode="auto">
          <a:xfrm>
            <a:off x="2849563" y="3552825"/>
            <a:ext cx="1079500" cy="788988"/>
            <a:chOff x="1694" y="2238"/>
            <a:chExt cx="680" cy="497"/>
          </a:xfrm>
        </p:grpSpPr>
        <p:pic>
          <p:nvPicPr>
            <p:cNvPr id="16396" name="Picture 17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grayscl/>
            </a:blip>
            <a:srcRect/>
            <a:stretch>
              <a:fillRect/>
            </a:stretch>
          </p:blipFill>
          <p:spPr bwMode="auto">
            <a:xfrm>
              <a:off x="1694" y="2238"/>
              <a:ext cx="681" cy="4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97" name="Freeform 18"/>
            <p:cNvSpPr>
              <a:spLocks noChangeArrowheads="1"/>
            </p:cNvSpPr>
            <p:nvPr/>
          </p:nvSpPr>
          <p:spPr bwMode="auto">
            <a:xfrm>
              <a:off x="1941" y="2455"/>
              <a:ext cx="183" cy="133"/>
            </a:xfrm>
            <a:custGeom>
              <a:avLst/>
              <a:gdLst>
                <a:gd name="T0" fmla="*/ 0 w 1073"/>
                <a:gd name="T1" fmla="*/ 1 h 759"/>
                <a:gd name="T2" fmla="*/ 0 w 1073"/>
                <a:gd name="T3" fmla="*/ 1 h 759"/>
                <a:gd name="T4" fmla="*/ 0 w 1073"/>
                <a:gd name="T5" fmla="*/ 1 h 759"/>
                <a:gd name="T6" fmla="*/ 0 w 1073"/>
                <a:gd name="T7" fmla="*/ 0 h 759"/>
                <a:gd name="T8" fmla="*/ 0 w 1073"/>
                <a:gd name="T9" fmla="*/ 1 h 759"/>
                <a:gd name="T10" fmla="*/ 0 w 1073"/>
                <a:gd name="T11" fmla="*/ 1 h 759"/>
                <a:gd name="T12" fmla="*/ 1 w 1073"/>
                <a:gd name="T13" fmla="*/ 1 h 759"/>
                <a:gd name="T14" fmla="*/ 1 w 1073"/>
                <a:gd name="T15" fmla="*/ 0 h 759"/>
                <a:gd name="T16" fmla="*/ 1 w 1073"/>
                <a:gd name="T17" fmla="*/ 0 h 759"/>
                <a:gd name="T18" fmla="*/ 1 w 1073"/>
                <a:gd name="T19" fmla="*/ 0 h 759"/>
                <a:gd name="T20" fmla="*/ 1 w 1073"/>
                <a:gd name="T21" fmla="*/ 0 h 759"/>
                <a:gd name="T22" fmla="*/ 1 w 1073"/>
                <a:gd name="T23" fmla="*/ 1 h 759"/>
                <a:gd name="T24" fmla="*/ 0 w 1073"/>
                <a:gd name="T25" fmla="*/ 1 h 759"/>
                <a:gd name="T26" fmla="*/ 0 w 1073"/>
                <a:gd name="T27" fmla="*/ 1 h 759"/>
                <a:gd name="T28" fmla="*/ 0 w 1073"/>
                <a:gd name="T29" fmla="*/ 1 h 7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73"/>
                <a:gd name="T46" fmla="*/ 0 h 759"/>
                <a:gd name="T47" fmla="*/ 1073 w 1073"/>
                <a:gd name="T48" fmla="*/ 759 h 7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73" h="759">
                  <a:moveTo>
                    <a:pt x="107" y="737"/>
                  </a:moveTo>
                  <a:cubicBezTo>
                    <a:pt x="91" y="718"/>
                    <a:pt x="18" y="664"/>
                    <a:pt x="9" y="625"/>
                  </a:cubicBezTo>
                  <a:cubicBezTo>
                    <a:pt x="0" y="586"/>
                    <a:pt x="24" y="531"/>
                    <a:pt x="50" y="505"/>
                  </a:cubicBezTo>
                  <a:cubicBezTo>
                    <a:pt x="76" y="479"/>
                    <a:pt x="124" y="470"/>
                    <a:pt x="165" y="469"/>
                  </a:cubicBezTo>
                  <a:cubicBezTo>
                    <a:pt x="206" y="468"/>
                    <a:pt x="260" y="482"/>
                    <a:pt x="295" y="498"/>
                  </a:cubicBezTo>
                  <a:cubicBezTo>
                    <a:pt x="330" y="514"/>
                    <a:pt x="338" y="555"/>
                    <a:pt x="376" y="564"/>
                  </a:cubicBezTo>
                  <a:cubicBezTo>
                    <a:pt x="414" y="573"/>
                    <a:pt x="461" y="572"/>
                    <a:pt x="522" y="555"/>
                  </a:cubicBezTo>
                  <a:cubicBezTo>
                    <a:pt x="583" y="538"/>
                    <a:pt x="671" y="515"/>
                    <a:pt x="741" y="464"/>
                  </a:cubicBezTo>
                  <a:cubicBezTo>
                    <a:pt x="811" y="413"/>
                    <a:pt x="886" y="323"/>
                    <a:pt x="940" y="248"/>
                  </a:cubicBezTo>
                  <a:cubicBezTo>
                    <a:pt x="994" y="173"/>
                    <a:pt x="1057" y="0"/>
                    <a:pt x="1065" y="15"/>
                  </a:cubicBezTo>
                  <a:cubicBezTo>
                    <a:pt x="1073" y="30"/>
                    <a:pt x="1039" y="242"/>
                    <a:pt x="988" y="337"/>
                  </a:cubicBezTo>
                  <a:cubicBezTo>
                    <a:pt x="937" y="432"/>
                    <a:pt x="851" y="518"/>
                    <a:pt x="760" y="584"/>
                  </a:cubicBezTo>
                  <a:cubicBezTo>
                    <a:pt x="669" y="650"/>
                    <a:pt x="527" y="703"/>
                    <a:pt x="439" y="731"/>
                  </a:cubicBezTo>
                  <a:cubicBezTo>
                    <a:pt x="351" y="759"/>
                    <a:pt x="274" y="746"/>
                    <a:pt x="230" y="750"/>
                  </a:cubicBezTo>
                  <a:cubicBezTo>
                    <a:pt x="230" y="750"/>
                    <a:pt x="107" y="737"/>
                    <a:pt x="107" y="737"/>
                  </a:cubicBezTo>
                  <a:close/>
                </a:path>
              </a:pathLst>
            </a:custGeom>
            <a:solidFill>
              <a:srgbClr val="FF9900">
                <a:alpha val="59999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16398" name="Freeform 19"/>
            <p:cNvSpPr>
              <a:spLocks noChangeArrowheads="1"/>
            </p:cNvSpPr>
            <p:nvPr/>
          </p:nvSpPr>
          <p:spPr bwMode="auto">
            <a:xfrm>
              <a:off x="1910" y="2273"/>
              <a:ext cx="351" cy="242"/>
            </a:xfrm>
            <a:custGeom>
              <a:avLst/>
              <a:gdLst>
                <a:gd name="T0" fmla="*/ 0 w 2061"/>
                <a:gd name="T1" fmla="*/ 0 h 1390"/>
                <a:gd name="T2" fmla="*/ 0 w 2061"/>
                <a:gd name="T3" fmla="*/ 0 h 1390"/>
                <a:gd name="T4" fmla="*/ 1 w 2061"/>
                <a:gd name="T5" fmla="*/ 0 h 1390"/>
                <a:gd name="T6" fmla="*/ 1 w 2061"/>
                <a:gd name="T7" fmla="*/ 0 h 1390"/>
                <a:gd name="T8" fmla="*/ 2 w 2061"/>
                <a:gd name="T9" fmla="*/ 1 h 1390"/>
                <a:gd name="T10" fmla="*/ 2 w 2061"/>
                <a:gd name="T11" fmla="*/ 1 h 1390"/>
                <a:gd name="T12" fmla="*/ 2 w 2061"/>
                <a:gd name="T13" fmla="*/ 1 h 1390"/>
                <a:gd name="T14" fmla="*/ 1 w 2061"/>
                <a:gd name="T15" fmla="*/ 1 h 1390"/>
                <a:gd name="T16" fmla="*/ 1 w 2061"/>
                <a:gd name="T17" fmla="*/ 1 h 1390"/>
                <a:gd name="T18" fmla="*/ 1 w 2061"/>
                <a:gd name="T19" fmla="*/ 1 h 1390"/>
                <a:gd name="T20" fmla="*/ 1 w 2061"/>
                <a:gd name="T21" fmla="*/ 1 h 1390"/>
                <a:gd name="T22" fmla="*/ 1 w 2061"/>
                <a:gd name="T23" fmla="*/ 1 h 1390"/>
                <a:gd name="T24" fmla="*/ 1 w 2061"/>
                <a:gd name="T25" fmla="*/ 1 h 1390"/>
                <a:gd name="T26" fmla="*/ 1 w 2061"/>
                <a:gd name="T27" fmla="*/ 0 h 1390"/>
                <a:gd name="T28" fmla="*/ 0 w 2061"/>
                <a:gd name="T29" fmla="*/ 1 h 1390"/>
                <a:gd name="T30" fmla="*/ 0 w 2061"/>
                <a:gd name="T31" fmla="*/ 1 h 1390"/>
                <a:gd name="T32" fmla="*/ 0 w 2061"/>
                <a:gd name="T33" fmla="*/ 1 h 1390"/>
                <a:gd name="T34" fmla="*/ 0 w 2061"/>
                <a:gd name="T35" fmla="*/ 0 h 1390"/>
                <a:gd name="T36" fmla="*/ 0 w 2061"/>
                <a:gd name="T37" fmla="*/ 0 h 1390"/>
                <a:gd name="T38" fmla="*/ 0 w 2061"/>
                <a:gd name="T39" fmla="*/ 0 h 13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61"/>
                <a:gd name="T61" fmla="*/ 0 h 1390"/>
                <a:gd name="T62" fmla="*/ 2061 w 2061"/>
                <a:gd name="T63" fmla="*/ 1390 h 13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61" h="1390">
                  <a:moveTo>
                    <a:pt x="0" y="294"/>
                  </a:moveTo>
                  <a:cubicBezTo>
                    <a:pt x="58" y="268"/>
                    <a:pt x="187" y="183"/>
                    <a:pt x="348" y="136"/>
                  </a:cubicBezTo>
                  <a:cubicBezTo>
                    <a:pt x="509" y="89"/>
                    <a:pt x="766" y="0"/>
                    <a:pt x="966" y="11"/>
                  </a:cubicBezTo>
                  <a:cubicBezTo>
                    <a:pt x="1166" y="22"/>
                    <a:pt x="1378" y="90"/>
                    <a:pt x="1548" y="201"/>
                  </a:cubicBezTo>
                  <a:cubicBezTo>
                    <a:pt x="1718" y="312"/>
                    <a:pt x="1909" y="497"/>
                    <a:pt x="1985" y="677"/>
                  </a:cubicBezTo>
                  <a:cubicBezTo>
                    <a:pt x="2061" y="857"/>
                    <a:pt x="2040" y="1168"/>
                    <a:pt x="2007" y="1279"/>
                  </a:cubicBezTo>
                  <a:cubicBezTo>
                    <a:pt x="1974" y="1390"/>
                    <a:pt x="1861" y="1359"/>
                    <a:pt x="1786" y="1341"/>
                  </a:cubicBezTo>
                  <a:cubicBezTo>
                    <a:pt x="1711" y="1323"/>
                    <a:pt x="1640" y="1203"/>
                    <a:pt x="1556" y="1170"/>
                  </a:cubicBezTo>
                  <a:cubicBezTo>
                    <a:pt x="1472" y="1137"/>
                    <a:pt x="1332" y="1159"/>
                    <a:pt x="1281" y="1143"/>
                  </a:cubicBezTo>
                  <a:cubicBezTo>
                    <a:pt x="1230" y="1127"/>
                    <a:pt x="1251" y="1086"/>
                    <a:pt x="1250" y="1071"/>
                  </a:cubicBezTo>
                  <a:cubicBezTo>
                    <a:pt x="1249" y="1056"/>
                    <a:pt x="1263" y="1076"/>
                    <a:pt x="1273" y="1054"/>
                  </a:cubicBezTo>
                  <a:cubicBezTo>
                    <a:pt x="1283" y="1032"/>
                    <a:pt x="1313" y="999"/>
                    <a:pt x="1311" y="937"/>
                  </a:cubicBezTo>
                  <a:cubicBezTo>
                    <a:pt x="1309" y="875"/>
                    <a:pt x="1330" y="759"/>
                    <a:pt x="1258" y="679"/>
                  </a:cubicBezTo>
                  <a:cubicBezTo>
                    <a:pt x="1186" y="599"/>
                    <a:pt x="1019" y="486"/>
                    <a:pt x="878" y="457"/>
                  </a:cubicBezTo>
                  <a:cubicBezTo>
                    <a:pt x="737" y="428"/>
                    <a:pt x="530" y="485"/>
                    <a:pt x="413" y="505"/>
                  </a:cubicBezTo>
                  <a:cubicBezTo>
                    <a:pt x="296" y="525"/>
                    <a:pt x="214" y="577"/>
                    <a:pt x="175" y="580"/>
                  </a:cubicBezTo>
                  <a:cubicBezTo>
                    <a:pt x="136" y="583"/>
                    <a:pt x="196" y="560"/>
                    <a:pt x="181" y="523"/>
                  </a:cubicBezTo>
                  <a:cubicBezTo>
                    <a:pt x="166" y="486"/>
                    <a:pt x="109" y="394"/>
                    <a:pt x="87" y="357"/>
                  </a:cubicBezTo>
                  <a:cubicBezTo>
                    <a:pt x="65" y="320"/>
                    <a:pt x="57" y="310"/>
                    <a:pt x="49" y="298"/>
                  </a:cubicBezTo>
                  <a:cubicBezTo>
                    <a:pt x="49" y="298"/>
                    <a:pt x="0" y="294"/>
                    <a:pt x="0" y="294"/>
                  </a:cubicBezTo>
                  <a:close/>
                </a:path>
              </a:pathLst>
            </a:custGeom>
            <a:solidFill>
              <a:srgbClr val="ADEA00">
                <a:alpha val="41960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16399" name="Freeform 20"/>
            <p:cNvSpPr>
              <a:spLocks noChangeArrowheads="1"/>
            </p:cNvSpPr>
            <p:nvPr/>
          </p:nvSpPr>
          <p:spPr bwMode="auto">
            <a:xfrm>
              <a:off x="1891" y="2351"/>
              <a:ext cx="243" cy="137"/>
            </a:xfrm>
            <a:custGeom>
              <a:avLst/>
              <a:gdLst>
                <a:gd name="T0" fmla="*/ 0 w 1428"/>
                <a:gd name="T1" fmla="*/ 1 h 788"/>
                <a:gd name="T2" fmla="*/ 0 w 1428"/>
                <a:gd name="T3" fmla="*/ 1 h 788"/>
                <a:gd name="T4" fmla="*/ 0 w 1428"/>
                <a:gd name="T5" fmla="*/ 1 h 788"/>
                <a:gd name="T6" fmla="*/ 0 w 1428"/>
                <a:gd name="T7" fmla="*/ 1 h 788"/>
                <a:gd name="T8" fmla="*/ 0 w 1428"/>
                <a:gd name="T9" fmla="*/ 1 h 788"/>
                <a:gd name="T10" fmla="*/ 0 w 1428"/>
                <a:gd name="T11" fmla="*/ 0 h 788"/>
                <a:gd name="T12" fmla="*/ 1 w 1428"/>
                <a:gd name="T13" fmla="*/ 0 h 788"/>
                <a:gd name="T14" fmla="*/ 1 w 1428"/>
                <a:gd name="T15" fmla="*/ 0 h 788"/>
                <a:gd name="T16" fmla="*/ 1 w 1428"/>
                <a:gd name="T17" fmla="*/ 0 h 788"/>
                <a:gd name="T18" fmla="*/ 1 w 1428"/>
                <a:gd name="T19" fmla="*/ 0 h 788"/>
                <a:gd name="T20" fmla="*/ 1 w 1428"/>
                <a:gd name="T21" fmla="*/ 0 h 788"/>
                <a:gd name="T22" fmla="*/ 1 w 1428"/>
                <a:gd name="T23" fmla="*/ 1 h 788"/>
                <a:gd name="T24" fmla="*/ 1 w 1428"/>
                <a:gd name="T25" fmla="*/ 1 h 788"/>
                <a:gd name="T26" fmla="*/ 1 w 1428"/>
                <a:gd name="T27" fmla="*/ 0 h 788"/>
                <a:gd name="T28" fmla="*/ 1 w 1428"/>
                <a:gd name="T29" fmla="*/ 0 h 788"/>
                <a:gd name="T30" fmla="*/ 1 w 1428"/>
                <a:gd name="T31" fmla="*/ 0 h 788"/>
                <a:gd name="T32" fmla="*/ 1 w 1428"/>
                <a:gd name="T33" fmla="*/ 0 h 788"/>
                <a:gd name="T34" fmla="*/ 1 w 1428"/>
                <a:gd name="T35" fmla="*/ 0 h 788"/>
                <a:gd name="T36" fmla="*/ 1 w 1428"/>
                <a:gd name="T37" fmla="*/ 0 h 788"/>
                <a:gd name="T38" fmla="*/ 0 w 1428"/>
                <a:gd name="T39" fmla="*/ 0 h 788"/>
                <a:gd name="T40" fmla="*/ 0 w 1428"/>
                <a:gd name="T41" fmla="*/ 1 h 788"/>
                <a:gd name="T42" fmla="*/ 0 w 1428"/>
                <a:gd name="T43" fmla="*/ 1 h 788"/>
                <a:gd name="T44" fmla="*/ 0 w 1428"/>
                <a:gd name="T45" fmla="*/ 1 h 788"/>
                <a:gd name="T46" fmla="*/ 0 w 1428"/>
                <a:gd name="T47" fmla="*/ 1 h 7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28"/>
                <a:gd name="T73" fmla="*/ 0 h 788"/>
                <a:gd name="T74" fmla="*/ 1428 w 1428"/>
                <a:gd name="T75" fmla="*/ 788 h 7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28" h="788">
                  <a:moveTo>
                    <a:pt x="281" y="676"/>
                  </a:moveTo>
                  <a:cubicBezTo>
                    <a:pt x="296" y="685"/>
                    <a:pt x="358" y="711"/>
                    <a:pt x="371" y="729"/>
                  </a:cubicBezTo>
                  <a:cubicBezTo>
                    <a:pt x="384" y="747"/>
                    <a:pt x="390" y="788"/>
                    <a:pt x="357" y="786"/>
                  </a:cubicBezTo>
                  <a:cubicBezTo>
                    <a:pt x="324" y="784"/>
                    <a:pt x="232" y="760"/>
                    <a:pt x="173" y="716"/>
                  </a:cubicBezTo>
                  <a:cubicBezTo>
                    <a:pt x="114" y="672"/>
                    <a:pt x="6" y="603"/>
                    <a:pt x="3" y="519"/>
                  </a:cubicBezTo>
                  <a:cubicBezTo>
                    <a:pt x="0" y="435"/>
                    <a:pt x="66" y="290"/>
                    <a:pt x="155" y="213"/>
                  </a:cubicBezTo>
                  <a:cubicBezTo>
                    <a:pt x="244" y="136"/>
                    <a:pt x="407" y="90"/>
                    <a:pt x="539" y="56"/>
                  </a:cubicBezTo>
                  <a:cubicBezTo>
                    <a:pt x="671" y="22"/>
                    <a:pt x="835" y="0"/>
                    <a:pt x="946" y="8"/>
                  </a:cubicBezTo>
                  <a:cubicBezTo>
                    <a:pt x="1057" y="16"/>
                    <a:pt x="1137" y="67"/>
                    <a:pt x="1207" y="104"/>
                  </a:cubicBezTo>
                  <a:cubicBezTo>
                    <a:pt x="1277" y="141"/>
                    <a:pt x="1332" y="185"/>
                    <a:pt x="1367" y="228"/>
                  </a:cubicBezTo>
                  <a:cubicBezTo>
                    <a:pt x="1402" y="271"/>
                    <a:pt x="1412" y="312"/>
                    <a:pt x="1420" y="364"/>
                  </a:cubicBezTo>
                  <a:cubicBezTo>
                    <a:pt x="1428" y="416"/>
                    <a:pt x="1425" y="500"/>
                    <a:pt x="1415" y="542"/>
                  </a:cubicBezTo>
                  <a:cubicBezTo>
                    <a:pt x="1405" y="584"/>
                    <a:pt x="1380" y="628"/>
                    <a:pt x="1360" y="615"/>
                  </a:cubicBezTo>
                  <a:cubicBezTo>
                    <a:pt x="1340" y="602"/>
                    <a:pt x="1316" y="500"/>
                    <a:pt x="1292" y="462"/>
                  </a:cubicBezTo>
                  <a:cubicBezTo>
                    <a:pt x="1268" y="424"/>
                    <a:pt x="1249" y="410"/>
                    <a:pt x="1216" y="388"/>
                  </a:cubicBezTo>
                  <a:cubicBezTo>
                    <a:pt x="1183" y="366"/>
                    <a:pt x="1134" y="346"/>
                    <a:pt x="1091" y="332"/>
                  </a:cubicBezTo>
                  <a:cubicBezTo>
                    <a:pt x="1048" y="318"/>
                    <a:pt x="1018" y="311"/>
                    <a:pt x="957" y="305"/>
                  </a:cubicBezTo>
                  <a:cubicBezTo>
                    <a:pt x="896" y="299"/>
                    <a:pt x="801" y="287"/>
                    <a:pt x="726" y="294"/>
                  </a:cubicBezTo>
                  <a:cubicBezTo>
                    <a:pt x="651" y="301"/>
                    <a:pt x="573" y="321"/>
                    <a:pt x="509" y="346"/>
                  </a:cubicBezTo>
                  <a:cubicBezTo>
                    <a:pt x="445" y="371"/>
                    <a:pt x="387" y="409"/>
                    <a:pt x="341" y="442"/>
                  </a:cubicBezTo>
                  <a:cubicBezTo>
                    <a:pt x="295" y="475"/>
                    <a:pt x="250" y="514"/>
                    <a:pt x="232" y="546"/>
                  </a:cubicBezTo>
                  <a:cubicBezTo>
                    <a:pt x="214" y="578"/>
                    <a:pt x="224" y="612"/>
                    <a:pt x="232" y="634"/>
                  </a:cubicBezTo>
                  <a:cubicBezTo>
                    <a:pt x="240" y="656"/>
                    <a:pt x="271" y="667"/>
                    <a:pt x="281" y="676"/>
                  </a:cubicBezTo>
                  <a:cubicBezTo>
                    <a:pt x="281" y="676"/>
                    <a:pt x="281" y="676"/>
                    <a:pt x="281" y="676"/>
                  </a:cubicBezTo>
                  <a:close/>
                </a:path>
              </a:pathLst>
            </a:custGeom>
            <a:solidFill>
              <a:srgbClr val="FFCC00">
                <a:alpha val="59999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</p:grpSp>
      <p:sp>
        <p:nvSpPr>
          <p:cNvPr id="16394" name="AutoShape 21"/>
          <p:cNvSpPr>
            <a:spLocks noChangeArrowheads="1"/>
          </p:cNvSpPr>
          <p:nvPr/>
        </p:nvSpPr>
        <p:spPr bwMode="auto">
          <a:xfrm>
            <a:off x="1428750" y="142875"/>
            <a:ext cx="7219950" cy="9715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>
                <a:solidFill>
                  <a:srgbClr val="336699"/>
                </a:solidFill>
                <a:latin typeface="Calibri" pitchFamily="34" charset="0"/>
              </a:rPr>
              <a:t>No stress…. </a:t>
            </a:r>
          </a:p>
        </p:txBody>
      </p:sp>
      <p:pic>
        <p:nvPicPr>
          <p:cNvPr id="16395" name="Image 23" descr="logo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997325" y="1557338"/>
            <a:ext cx="186055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Situation </a:t>
            </a:r>
            <a:r>
              <a:rPr lang="fr-FR" sz="2400" b="1" u="sng">
                <a:solidFill>
                  <a:srgbClr val="CC0000"/>
                </a:solidFill>
                <a:latin typeface="Calibri" pitchFamily="34" charset="0"/>
                <a:cs typeface="Arial" charset="0"/>
              </a:rPr>
              <a:t>complexe</a:t>
            </a:r>
            <a:r>
              <a:rPr lang="fr-FR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perçue </a:t>
            </a:r>
          </a:p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comme </a:t>
            </a:r>
          </a:p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425575" y="2997200"/>
            <a:ext cx="26463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>
                <a:solidFill>
                  <a:srgbClr val="E52727"/>
                </a:solidFill>
                <a:latin typeface="Calibri" pitchFamily="34" charset="0"/>
                <a:cs typeface="Arial" charset="0"/>
              </a:rPr>
              <a:t>simple ou connue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212975" y="3933825"/>
            <a:ext cx="1430338" cy="1141413"/>
          </a:xfrm>
          <a:prstGeom prst="rect">
            <a:avLst/>
          </a:prstGeom>
          <a:gradFill rotWithShape="0">
            <a:gsLst>
              <a:gs pos="0">
                <a:srgbClr val="FABB00"/>
              </a:gs>
              <a:gs pos="100000">
                <a:srgbClr val="D9D8D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Recrutement du mode automatique</a:t>
            </a:r>
          </a:p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(MMA)</a:t>
            </a:r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 rot="-5400000">
            <a:off x="2593975" y="3352801"/>
            <a:ext cx="473075" cy="482600"/>
          </a:xfrm>
          <a:prstGeom prst="leftArrow">
            <a:avLst>
              <a:gd name="adj1" fmla="val 50333"/>
              <a:gd name="adj2" fmla="val 51005"/>
            </a:avLst>
          </a:prstGeom>
          <a:solidFill>
            <a:srgbClr val="FABB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grpSp>
        <p:nvGrpSpPr>
          <p:cNvPr id="17414" name="Group 5"/>
          <p:cNvGrpSpPr>
            <a:grpSpLocks/>
          </p:cNvGrpSpPr>
          <p:nvPr/>
        </p:nvGrpSpPr>
        <p:grpSpPr bwMode="auto">
          <a:xfrm>
            <a:off x="1071563" y="4005263"/>
            <a:ext cx="1071562" cy="788987"/>
            <a:chOff x="323" y="2523"/>
            <a:chExt cx="675" cy="497"/>
          </a:xfrm>
        </p:grpSpPr>
        <p:pic>
          <p:nvPicPr>
            <p:cNvPr id="17436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grayscl/>
            </a:blip>
            <a:srcRect/>
            <a:stretch>
              <a:fillRect/>
            </a:stretch>
          </p:blipFill>
          <p:spPr bwMode="auto">
            <a:xfrm>
              <a:off x="323" y="2523"/>
              <a:ext cx="676" cy="4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437" name="Freeform 7"/>
            <p:cNvSpPr>
              <a:spLocks noChangeArrowheads="1"/>
            </p:cNvSpPr>
            <p:nvPr/>
          </p:nvSpPr>
          <p:spPr bwMode="auto">
            <a:xfrm>
              <a:off x="568" y="2740"/>
              <a:ext cx="182" cy="133"/>
            </a:xfrm>
            <a:custGeom>
              <a:avLst/>
              <a:gdLst>
                <a:gd name="T0" fmla="*/ 0 w 1073"/>
                <a:gd name="T1" fmla="*/ 1 h 759"/>
                <a:gd name="T2" fmla="*/ 0 w 1073"/>
                <a:gd name="T3" fmla="*/ 1 h 759"/>
                <a:gd name="T4" fmla="*/ 0 w 1073"/>
                <a:gd name="T5" fmla="*/ 1 h 759"/>
                <a:gd name="T6" fmla="*/ 0 w 1073"/>
                <a:gd name="T7" fmla="*/ 0 h 759"/>
                <a:gd name="T8" fmla="*/ 0 w 1073"/>
                <a:gd name="T9" fmla="*/ 1 h 759"/>
                <a:gd name="T10" fmla="*/ 0 w 1073"/>
                <a:gd name="T11" fmla="*/ 1 h 759"/>
                <a:gd name="T12" fmla="*/ 1 w 1073"/>
                <a:gd name="T13" fmla="*/ 1 h 759"/>
                <a:gd name="T14" fmla="*/ 1 w 1073"/>
                <a:gd name="T15" fmla="*/ 0 h 759"/>
                <a:gd name="T16" fmla="*/ 1 w 1073"/>
                <a:gd name="T17" fmla="*/ 0 h 759"/>
                <a:gd name="T18" fmla="*/ 1 w 1073"/>
                <a:gd name="T19" fmla="*/ 0 h 759"/>
                <a:gd name="T20" fmla="*/ 1 w 1073"/>
                <a:gd name="T21" fmla="*/ 0 h 759"/>
                <a:gd name="T22" fmla="*/ 1 w 1073"/>
                <a:gd name="T23" fmla="*/ 1 h 759"/>
                <a:gd name="T24" fmla="*/ 0 w 1073"/>
                <a:gd name="T25" fmla="*/ 1 h 759"/>
                <a:gd name="T26" fmla="*/ 0 w 1073"/>
                <a:gd name="T27" fmla="*/ 1 h 759"/>
                <a:gd name="T28" fmla="*/ 0 w 1073"/>
                <a:gd name="T29" fmla="*/ 1 h 7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73"/>
                <a:gd name="T46" fmla="*/ 0 h 759"/>
                <a:gd name="T47" fmla="*/ 1073 w 1073"/>
                <a:gd name="T48" fmla="*/ 759 h 7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73" h="759">
                  <a:moveTo>
                    <a:pt x="107" y="737"/>
                  </a:moveTo>
                  <a:cubicBezTo>
                    <a:pt x="91" y="718"/>
                    <a:pt x="18" y="664"/>
                    <a:pt x="9" y="625"/>
                  </a:cubicBezTo>
                  <a:cubicBezTo>
                    <a:pt x="0" y="586"/>
                    <a:pt x="24" y="531"/>
                    <a:pt x="50" y="505"/>
                  </a:cubicBezTo>
                  <a:cubicBezTo>
                    <a:pt x="76" y="479"/>
                    <a:pt x="124" y="470"/>
                    <a:pt x="165" y="469"/>
                  </a:cubicBezTo>
                  <a:cubicBezTo>
                    <a:pt x="206" y="468"/>
                    <a:pt x="260" y="482"/>
                    <a:pt x="295" y="498"/>
                  </a:cubicBezTo>
                  <a:cubicBezTo>
                    <a:pt x="330" y="514"/>
                    <a:pt x="338" y="555"/>
                    <a:pt x="376" y="564"/>
                  </a:cubicBezTo>
                  <a:cubicBezTo>
                    <a:pt x="414" y="573"/>
                    <a:pt x="461" y="572"/>
                    <a:pt x="522" y="555"/>
                  </a:cubicBezTo>
                  <a:cubicBezTo>
                    <a:pt x="583" y="538"/>
                    <a:pt x="671" y="515"/>
                    <a:pt x="741" y="464"/>
                  </a:cubicBezTo>
                  <a:cubicBezTo>
                    <a:pt x="811" y="413"/>
                    <a:pt x="886" y="323"/>
                    <a:pt x="940" y="248"/>
                  </a:cubicBezTo>
                  <a:cubicBezTo>
                    <a:pt x="994" y="173"/>
                    <a:pt x="1057" y="0"/>
                    <a:pt x="1065" y="15"/>
                  </a:cubicBezTo>
                  <a:cubicBezTo>
                    <a:pt x="1073" y="30"/>
                    <a:pt x="1039" y="242"/>
                    <a:pt x="988" y="337"/>
                  </a:cubicBezTo>
                  <a:cubicBezTo>
                    <a:pt x="937" y="432"/>
                    <a:pt x="851" y="518"/>
                    <a:pt x="760" y="584"/>
                  </a:cubicBezTo>
                  <a:cubicBezTo>
                    <a:pt x="669" y="650"/>
                    <a:pt x="527" y="703"/>
                    <a:pt x="439" y="731"/>
                  </a:cubicBezTo>
                  <a:cubicBezTo>
                    <a:pt x="351" y="759"/>
                    <a:pt x="274" y="746"/>
                    <a:pt x="230" y="750"/>
                  </a:cubicBezTo>
                  <a:cubicBezTo>
                    <a:pt x="230" y="750"/>
                    <a:pt x="107" y="737"/>
                    <a:pt x="107" y="737"/>
                  </a:cubicBezTo>
                  <a:close/>
                </a:path>
              </a:pathLst>
            </a:custGeom>
            <a:solidFill>
              <a:srgbClr val="FF9900">
                <a:alpha val="59999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17438" name="Freeform 8"/>
            <p:cNvSpPr>
              <a:spLocks noChangeArrowheads="1"/>
            </p:cNvSpPr>
            <p:nvPr/>
          </p:nvSpPr>
          <p:spPr bwMode="auto">
            <a:xfrm>
              <a:off x="537" y="2558"/>
              <a:ext cx="349" cy="243"/>
            </a:xfrm>
            <a:custGeom>
              <a:avLst/>
              <a:gdLst>
                <a:gd name="T0" fmla="*/ 0 w 2061"/>
                <a:gd name="T1" fmla="*/ 0 h 1390"/>
                <a:gd name="T2" fmla="*/ 0 w 2061"/>
                <a:gd name="T3" fmla="*/ 0 h 1390"/>
                <a:gd name="T4" fmla="*/ 1 w 2061"/>
                <a:gd name="T5" fmla="*/ 0 h 1390"/>
                <a:gd name="T6" fmla="*/ 1 w 2061"/>
                <a:gd name="T7" fmla="*/ 0 h 1390"/>
                <a:gd name="T8" fmla="*/ 2 w 2061"/>
                <a:gd name="T9" fmla="*/ 1 h 1390"/>
                <a:gd name="T10" fmla="*/ 2 w 2061"/>
                <a:gd name="T11" fmla="*/ 1 h 1390"/>
                <a:gd name="T12" fmla="*/ 2 w 2061"/>
                <a:gd name="T13" fmla="*/ 1 h 1390"/>
                <a:gd name="T14" fmla="*/ 1 w 2061"/>
                <a:gd name="T15" fmla="*/ 1 h 1390"/>
                <a:gd name="T16" fmla="*/ 1 w 2061"/>
                <a:gd name="T17" fmla="*/ 1 h 1390"/>
                <a:gd name="T18" fmla="*/ 1 w 2061"/>
                <a:gd name="T19" fmla="*/ 1 h 1390"/>
                <a:gd name="T20" fmla="*/ 1 w 2061"/>
                <a:gd name="T21" fmla="*/ 1 h 1390"/>
                <a:gd name="T22" fmla="*/ 1 w 2061"/>
                <a:gd name="T23" fmla="*/ 1 h 1390"/>
                <a:gd name="T24" fmla="*/ 1 w 2061"/>
                <a:gd name="T25" fmla="*/ 1 h 1390"/>
                <a:gd name="T26" fmla="*/ 1 w 2061"/>
                <a:gd name="T27" fmla="*/ 0 h 1390"/>
                <a:gd name="T28" fmla="*/ 0 w 2061"/>
                <a:gd name="T29" fmla="*/ 1 h 1390"/>
                <a:gd name="T30" fmla="*/ 0 w 2061"/>
                <a:gd name="T31" fmla="*/ 1 h 1390"/>
                <a:gd name="T32" fmla="*/ 0 w 2061"/>
                <a:gd name="T33" fmla="*/ 1 h 1390"/>
                <a:gd name="T34" fmla="*/ 0 w 2061"/>
                <a:gd name="T35" fmla="*/ 0 h 1390"/>
                <a:gd name="T36" fmla="*/ 0 w 2061"/>
                <a:gd name="T37" fmla="*/ 0 h 1390"/>
                <a:gd name="T38" fmla="*/ 0 w 2061"/>
                <a:gd name="T39" fmla="*/ 0 h 13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61"/>
                <a:gd name="T61" fmla="*/ 0 h 1390"/>
                <a:gd name="T62" fmla="*/ 2061 w 2061"/>
                <a:gd name="T63" fmla="*/ 1390 h 13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61" h="1390">
                  <a:moveTo>
                    <a:pt x="0" y="294"/>
                  </a:moveTo>
                  <a:cubicBezTo>
                    <a:pt x="58" y="268"/>
                    <a:pt x="187" y="183"/>
                    <a:pt x="348" y="136"/>
                  </a:cubicBezTo>
                  <a:cubicBezTo>
                    <a:pt x="509" y="89"/>
                    <a:pt x="766" y="0"/>
                    <a:pt x="966" y="11"/>
                  </a:cubicBezTo>
                  <a:cubicBezTo>
                    <a:pt x="1166" y="22"/>
                    <a:pt x="1378" y="90"/>
                    <a:pt x="1548" y="201"/>
                  </a:cubicBezTo>
                  <a:cubicBezTo>
                    <a:pt x="1718" y="312"/>
                    <a:pt x="1909" y="497"/>
                    <a:pt x="1985" y="677"/>
                  </a:cubicBezTo>
                  <a:cubicBezTo>
                    <a:pt x="2061" y="857"/>
                    <a:pt x="2040" y="1168"/>
                    <a:pt x="2007" y="1279"/>
                  </a:cubicBezTo>
                  <a:cubicBezTo>
                    <a:pt x="1974" y="1390"/>
                    <a:pt x="1861" y="1359"/>
                    <a:pt x="1786" y="1341"/>
                  </a:cubicBezTo>
                  <a:cubicBezTo>
                    <a:pt x="1711" y="1323"/>
                    <a:pt x="1640" y="1203"/>
                    <a:pt x="1556" y="1170"/>
                  </a:cubicBezTo>
                  <a:cubicBezTo>
                    <a:pt x="1472" y="1137"/>
                    <a:pt x="1332" y="1159"/>
                    <a:pt x="1281" y="1143"/>
                  </a:cubicBezTo>
                  <a:cubicBezTo>
                    <a:pt x="1230" y="1127"/>
                    <a:pt x="1251" y="1086"/>
                    <a:pt x="1250" y="1071"/>
                  </a:cubicBezTo>
                  <a:cubicBezTo>
                    <a:pt x="1249" y="1056"/>
                    <a:pt x="1263" y="1076"/>
                    <a:pt x="1273" y="1054"/>
                  </a:cubicBezTo>
                  <a:cubicBezTo>
                    <a:pt x="1283" y="1032"/>
                    <a:pt x="1313" y="999"/>
                    <a:pt x="1311" y="937"/>
                  </a:cubicBezTo>
                  <a:cubicBezTo>
                    <a:pt x="1309" y="875"/>
                    <a:pt x="1330" y="759"/>
                    <a:pt x="1258" y="679"/>
                  </a:cubicBezTo>
                  <a:cubicBezTo>
                    <a:pt x="1186" y="599"/>
                    <a:pt x="1019" y="486"/>
                    <a:pt x="878" y="457"/>
                  </a:cubicBezTo>
                  <a:cubicBezTo>
                    <a:pt x="737" y="428"/>
                    <a:pt x="530" y="485"/>
                    <a:pt x="413" y="505"/>
                  </a:cubicBezTo>
                  <a:cubicBezTo>
                    <a:pt x="296" y="525"/>
                    <a:pt x="214" y="577"/>
                    <a:pt x="175" y="580"/>
                  </a:cubicBezTo>
                  <a:cubicBezTo>
                    <a:pt x="136" y="583"/>
                    <a:pt x="196" y="560"/>
                    <a:pt x="181" y="523"/>
                  </a:cubicBezTo>
                  <a:cubicBezTo>
                    <a:pt x="166" y="486"/>
                    <a:pt x="109" y="394"/>
                    <a:pt x="87" y="357"/>
                  </a:cubicBezTo>
                  <a:cubicBezTo>
                    <a:pt x="65" y="320"/>
                    <a:pt x="57" y="310"/>
                    <a:pt x="49" y="298"/>
                  </a:cubicBezTo>
                  <a:cubicBezTo>
                    <a:pt x="49" y="298"/>
                    <a:pt x="0" y="294"/>
                    <a:pt x="0" y="294"/>
                  </a:cubicBezTo>
                  <a:close/>
                </a:path>
              </a:pathLst>
            </a:custGeom>
            <a:solidFill>
              <a:srgbClr val="ADEA00">
                <a:alpha val="41960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17439" name="Freeform 9"/>
            <p:cNvSpPr>
              <a:spLocks noChangeArrowheads="1"/>
            </p:cNvSpPr>
            <p:nvPr/>
          </p:nvSpPr>
          <p:spPr bwMode="auto">
            <a:xfrm>
              <a:off x="518" y="2636"/>
              <a:ext cx="242" cy="137"/>
            </a:xfrm>
            <a:custGeom>
              <a:avLst/>
              <a:gdLst>
                <a:gd name="T0" fmla="*/ 0 w 1428"/>
                <a:gd name="T1" fmla="*/ 1 h 788"/>
                <a:gd name="T2" fmla="*/ 0 w 1428"/>
                <a:gd name="T3" fmla="*/ 1 h 788"/>
                <a:gd name="T4" fmla="*/ 0 w 1428"/>
                <a:gd name="T5" fmla="*/ 1 h 788"/>
                <a:gd name="T6" fmla="*/ 0 w 1428"/>
                <a:gd name="T7" fmla="*/ 1 h 788"/>
                <a:gd name="T8" fmla="*/ 0 w 1428"/>
                <a:gd name="T9" fmla="*/ 1 h 788"/>
                <a:gd name="T10" fmla="*/ 0 w 1428"/>
                <a:gd name="T11" fmla="*/ 0 h 788"/>
                <a:gd name="T12" fmla="*/ 1 w 1428"/>
                <a:gd name="T13" fmla="*/ 0 h 788"/>
                <a:gd name="T14" fmla="*/ 1 w 1428"/>
                <a:gd name="T15" fmla="*/ 0 h 788"/>
                <a:gd name="T16" fmla="*/ 1 w 1428"/>
                <a:gd name="T17" fmla="*/ 0 h 788"/>
                <a:gd name="T18" fmla="*/ 1 w 1428"/>
                <a:gd name="T19" fmla="*/ 0 h 788"/>
                <a:gd name="T20" fmla="*/ 1 w 1428"/>
                <a:gd name="T21" fmla="*/ 0 h 788"/>
                <a:gd name="T22" fmla="*/ 1 w 1428"/>
                <a:gd name="T23" fmla="*/ 1 h 788"/>
                <a:gd name="T24" fmla="*/ 1 w 1428"/>
                <a:gd name="T25" fmla="*/ 1 h 788"/>
                <a:gd name="T26" fmla="*/ 1 w 1428"/>
                <a:gd name="T27" fmla="*/ 0 h 788"/>
                <a:gd name="T28" fmla="*/ 1 w 1428"/>
                <a:gd name="T29" fmla="*/ 0 h 788"/>
                <a:gd name="T30" fmla="*/ 1 w 1428"/>
                <a:gd name="T31" fmla="*/ 0 h 788"/>
                <a:gd name="T32" fmla="*/ 1 w 1428"/>
                <a:gd name="T33" fmla="*/ 0 h 788"/>
                <a:gd name="T34" fmla="*/ 1 w 1428"/>
                <a:gd name="T35" fmla="*/ 0 h 788"/>
                <a:gd name="T36" fmla="*/ 1 w 1428"/>
                <a:gd name="T37" fmla="*/ 0 h 788"/>
                <a:gd name="T38" fmla="*/ 0 w 1428"/>
                <a:gd name="T39" fmla="*/ 0 h 788"/>
                <a:gd name="T40" fmla="*/ 0 w 1428"/>
                <a:gd name="T41" fmla="*/ 1 h 788"/>
                <a:gd name="T42" fmla="*/ 0 w 1428"/>
                <a:gd name="T43" fmla="*/ 1 h 788"/>
                <a:gd name="T44" fmla="*/ 0 w 1428"/>
                <a:gd name="T45" fmla="*/ 1 h 788"/>
                <a:gd name="T46" fmla="*/ 0 w 1428"/>
                <a:gd name="T47" fmla="*/ 1 h 7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28"/>
                <a:gd name="T73" fmla="*/ 0 h 788"/>
                <a:gd name="T74" fmla="*/ 1428 w 1428"/>
                <a:gd name="T75" fmla="*/ 788 h 7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28" h="788">
                  <a:moveTo>
                    <a:pt x="281" y="676"/>
                  </a:moveTo>
                  <a:cubicBezTo>
                    <a:pt x="296" y="685"/>
                    <a:pt x="358" y="711"/>
                    <a:pt x="371" y="729"/>
                  </a:cubicBezTo>
                  <a:cubicBezTo>
                    <a:pt x="384" y="747"/>
                    <a:pt x="390" y="788"/>
                    <a:pt x="357" y="786"/>
                  </a:cubicBezTo>
                  <a:cubicBezTo>
                    <a:pt x="324" y="784"/>
                    <a:pt x="232" y="760"/>
                    <a:pt x="173" y="716"/>
                  </a:cubicBezTo>
                  <a:cubicBezTo>
                    <a:pt x="114" y="672"/>
                    <a:pt x="6" y="603"/>
                    <a:pt x="3" y="519"/>
                  </a:cubicBezTo>
                  <a:cubicBezTo>
                    <a:pt x="0" y="435"/>
                    <a:pt x="66" y="290"/>
                    <a:pt x="155" y="213"/>
                  </a:cubicBezTo>
                  <a:cubicBezTo>
                    <a:pt x="244" y="136"/>
                    <a:pt x="407" y="90"/>
                    <a:pt x="539" y="56"/>
                  </a:cubicBezTo>
                  <a:cubicBezTo>
                    <a:pt x="671" y="22"/>
                    <a:pt x="835" y="0"/>
                    <a:pt x="946" y="8"/>
                  </a:cubicBezTo>
                  <a:cubicBezTo>
                    <a:pt x="1057" y="16"/>
                    <a:pt x="1137" y="67"/>
                    <a:pt x="1207" y="104"/>
                  </a:cubicBezTo>
                  <a:cubicBezTo>
                    <a:pt x="1277" y="141"/>
                    <a:pt x="1332" y="185"/>
                    <a:pt x="1367" y="228"/>
                  </a:cubicBezTo>
                  <a:cubicBezTo>
                    <a:pt x="1402" y="271"/>
                    <a:pt x="1412" y="312"/>
                    <a:pt x="1420" y="364"/>
                  </a:cubicBezTo>
                  <a:cubicBezTo>
                    <a:pt x="1428" y="416"/>
                    <a:pt x="1425" y="500"/>
                    <a:pt x="1415" y="542"/>
                  </a:cubicBezTo>
                  <a:cubicBezTo>
                    <a:pt x="1405" y="584"/>
                    <a:pt x="1380" y="628"/>
                    <a:pt x="1360" y="615"/>
                  </a:cubicBezTo>
                  <a:cubicBezTo>
                    <a:pt x="1340" y="602"/>
                    <a:pt x="1316" y="500"/>
                    <a:pt x="1292" y="462"/>
                  </a:cubicBezTo>
                  <a:cubicBezTo>
                    <a:pt x="1268" y="424"/>
                    <a:pt x="1249" y="410"/>
                    <a:pt x="1216" y="388"/>
                  </a:cubicBezTo>
                  <a:cubicBezTo>
                    <a:pt x="1183" y="366"/>
                    <a:pt x="1134" y="346"/>
                    <a:pt x="1091" y="332"/>
                  </a:cubicBezTo>
                  <a:cubicBezTo>
                    <a:pt x="1048" y="318"/>
                    <a:pt x="1018" y="311"/>
                    <a:pt x="957" y="305"/>
                  </a:cubicBezTo>
                  <a:cubicBezTo>
                    <a:pt x="896" y="299"/>
                    <a:pt x="801" y="287"/>
                    <a:pt x="726" y="294"/>
                  </a:cubicBezTo>
                  <a:cubicBezTo>
                    <a:pt x="651" y="301"/>
                    <a:pt x="573" y="321"/>
                    <a:pt x="509" y="346"/>
                  </a:cubicBezTo>
                  <a:cubicBezTo>
                    <a:pt x="445" y="371"/>
                    <a:pt x="387" y="409"/>
                    <a:pt x="341" y="442"/>
                  </a:cubicBezTo>
                  <a:cubicBezTo>
                    <a:pt x="295" y="475"/>
                    <a:pt x="250" y="514"/>
                    <a:pt x="232" y="546"/>
                  </a:cubicBezTo>
                  <a:cubicBezTo>
                    <a:pt x="214" y="578"/>
                    <a:pt x="224" y="612"/>
                    <a:pt x="232" y="634"/>
                  </a:cubicBezTo>
                  <a:cubicBezTo>
                    <a:pt x="240" y="656"/>
                    <a:pt x="271" y="667"/>
                    <a:pt x="281" y="676"/>
                  </a:cubicBezTo>
                  <a:cubicBezTo>
                    <a:pt x="281" y="676"/>
                    <a:pt x="281" y="676"/>
                    <a:pt x="281" y="676"/>
                  </a:cubicBezTo>
                  <a:close/>
                </a:path>
              </a:pathLst>
            </a:custGeom>
            <a:solidFill>
              <a:srgbClr val="FFCC00">
                <a:alpha val="59999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</p:grpSp>
      <p:sp>
        <p:nvSpPr>
          <p:cNvPr id="17415" name="AutoShape 10"/>
          <p:cNvSpPr>
            <a:spLocks noChangeArrowheads="1"/>
          </p:cNvSpPr>
          <p:nvPr/>
        </p:nvSpPr>
        <p:spPr bwMode="auto">
          <a:xfrm rot="10800000">
            <a:off x="2998788" y="2351088"/>
            <a:ext cx="1216025" cy="241300"/>
          </a:xfrm>
          <a:prstGeom prst="homePlate">
            <a:avLst>
              <a:gd name="adj" fmla="val 0"/>
            </a:avLst>
          </a:prstGeom>
          <a:solidFill>
            <a:srgbClr val="FABB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 rot="16200000" flipH="1">
            <a:off x="2640806" y="2282032"/>
            <a:ext cx="719137" cy="8572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898 h 21600"/>
              <a:gd name="T14" fmla="*/ 16800 w 21600"/>
              <a:gd name="T15" fmla="*/ 92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2898"/>
                </a:lnTo>
                <a:cubicBezTo>
                  <a:pt x="5564" y="2898"/>
                  <a:pt x="0" y="7044"/>
                  <a:pt x="0" y="12158"/>
                </a:cubicBezTo>
                <a:lnTo>
                  <a:pt x="0" y="21600"/>
                </a:lnTo>
                <a:lnTo>
                  <a:pt x="6503" y="21600"/>
                </a:lnTo>
                <a:lnTo>
                  <a:pt x="6503" y="12158"/>
                </a:lnTo>
                <a:cubicBezTo>
                  <a:pt x="6503" y="10557"/>
                  <a:pt x="9155" y="9260"/>
                  <a:pt x="12427" y="9260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FABB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grpSp>
        <p:nvGrpSpPr>
          <p:cNvPr id="17417" name="Group 12"/>
          <p:cNvGrpSpPr>
            <a:grpSpLocks/>
          </p:cNvGrpSpPr>
          <p:nvPr/>
        </p:nvGrpSpPr>
        <p:grpSpPr bwMode="auto">
          <a:xfrm>
            <a:off x="3783013" y="3068638"/>
            <a:ext cx="5075237" cy="1798637"/>
            <a:chOff x="2131" y="1933"/>
            <a:chExt cx="3197" cy="1133"/>
          </a:xfrm>
        </p:grpSpPr>
        <p:pic>
          <p:nvPicPr>
            <p:cNvPr id="17432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grayscl/>
            </a:blip>
            <a:srcRect/>
            <a:stretch>
              <a:fillRect/>
            </a:stretch>
          </p:blipFill>
          <p:spPr bwMode="auto">
            <a:xfrm>
              <a:off x="4023" y="1933"/>
              <a:ext cx="676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433" name="Freeform 14"/>
            <p:cNvSpPr>
              <a:spLocks noChangeArrowheads="1"/>
            </p:cNvSpPr>
            <p:nvPr/>
          </p:nvSpPr>
          <p:spPr bwMode="auto">
            <a:xfrm>
              <a:off x="4148" y="2015"/>
              <a:ext cx="144" cy="220"/>
            </a:xfrm>
            <a:custGeom>
              <a:avLst/>
              <a:gdLst>
                <a:gd name="T0" fmla="*/ 1 w 852"/>
                <a:gd name="T1" fmla="*/ 0 h 1259"/>
                <a:gd name="T2" fmla="*/ 0 w 852"/>
                <a:gd name="T3" fmla="*/ 0 h 1259"/>
                <a:gd name="T4" fmla="*/ 0 w 852"/>
                <a:gd name="T5" fmla="*/ 1 h 1259"/>
                <a:gd name="T6" fmla="*/ 0 w 852"/>
                <a:gd name="T7" fmla="*/ 1 h 1259"/>
                <a:gd name="T8" fmla="*/ 0 w 852"/>
                <a:gd name="T9" fmla="*/ 1 h 1259"/>
                <a:gd name="T10" fmla="*/ 1 w 852"/>
                <a:gd name="T11" fmla="*/ 1 h 1259"/>
                <a:gd name="T12" fmla="*/ 1 w 852"/>
                <a:gd name="T13" fmla="*/ 1 h 1259"/>
                <a:gd name="T14" fmla="*/ 1 w 852"/>
                <a:gd name="T15" fmla="*/ 1 h 1259"/>
                <a:gd name="T16" fmla="*/ 1 w 852"/>
                <a:gd name="T17" fmla="*/ 1 h 1259"/>
                <a:gd name="T18" fmla="*/ 1 w 852"/>
                <a:gd name="T19" fmla="*/ 1 h 1259"/>
                <a:gd name="T20" fmla="*/ 1 w 852"/>
                <a:gd name="T21" fmla="*/ 1 h 1259"/>
                <a:gd name="T22" fmla="*/ 0 w 852"/>
                <a:gd name="T23" fmla="*/ 1 h 1259"/>
                <a:gd name="T24" fmla="*/ 0 w 852"/>
                <a:gd name="T25" fmla="*/ 1 h 1259"/>
                <a:gd name="T26" fmla="*/ 0 w 852"/>
                <a:gd name="T27" fmla="*/ 1 h 1259"/>
                <a:gd name="T28" fmla="*/ 1 w 852"/>
                <a:gd name="T29" fmla="*/ 0 h 1259"/>
                <a:gd name="T30" fmla="*/ 1 w 852"/>
                <a:gd name="T31" fmla="*/ 0 h 1259"/>
                <a:gd name="T32" fmla="*/ 1 w 852"/>
                <a:gd name="T33" fmla="*/ 0 h 1259"/>
                <a:gd name="T34" fmla="*/ 1 w 852"/>
                <a:gd name="T35" fmla="*/ 0 h 1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2"/>
                <a:gd name="T55" fmla="*/ 0 h 1259"/>
                <a:gd name="T56" fmla="*/ 852 w 852"/>
                <a:gd name="T57" fmla="*/ 1259 h 12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2" h="1259">
                  <a:moveTo>
                    <a:pt x="519" y="28"/>
                  </a:moveTo>
                  <a:cubicBezTo>
                    <a:pt x="436" y="56"/>
                    <a:pt x="238" y="214"/>
                    <a:pt x="152" y="325"/>
                  </a:cubicBezTo>
                  <a:cubicBezTo>
                    <a:pt x="66" y="436"/>
                    <a:pt x="10" y="565"/>
                    <a:pt x="5" y="694"/>
                  </a:cubicBezTo>
                  <a:cubicBezTo>
                    <a:pt x="0" y="823"/>
                    <a:pt x="44" y="1010"/>
                    <a:pt x="123" y="1099"/>
                  </a:cubicBezTo>
                  <a:cubicBezTo>
                    <a:pt x="202" y="1188"/>
                    <a:pt x="376" y="1205"/>
                    <a:pt x="479" y="1229"/>
                  </a:cubicBezTo>
                  <a:cubicBezTo>
                    <a:pt x="582" y="1253"/>
                    <a:pt x="684" y="1244"/>
                    <a:pt x="744" y="1246"/>
                  </a:cubicBezTo>
                  <a:cubicBezTo>
                    <a:pt x="804" y="1248"/>
                    <a:pt x="824" y="1259"/>
                    <a:pt x="838" y="1241"/>
                  </a:cubicBezTo>
                  <a:cubicBezTo>
                    <a:pt x="852" y="1223"/>
                    <a:pt x="832" y="1178"/>
                    <a:pt x="827" y="1135"/>
                  </a:cubicBezTo>
                  <a:cubicBezTo>
                    <a:pt x="822" y="1092"/>
                    <a:pt x="823" y="1015"/>
                    <a:pt x="808" y="985"/>
                  </a:cubicBezTo>
                  <a:cubicBezTo>
                    <a:pt x="793" y="955"/>
                    <a:pt x="767" y="970"/>
                    <a:pt x="734" y="957"/>
                  </a:cubicBezTo>
                  <a:cubicBezTo>
                    <a:pt x="701" y="944"/>
                    <a:pt x="646" y="926"/>
                    <a:pt x="608" y="905"/>
                  </a:cubicBezTo>
                  <a:cubicBezTo>
                    <a:pt x="570" y="884"/>
                    <a:pt x="536" y="862"/>
                    <a:pt x="503" y="828"/>
                  </a:cubicBezTo>
                  <a:cubicBezTo>
                    <a:pt x="470" y="794"/>
                    <a:pt x="420" y="748"/>
                    <a:pt x="413" y="699"/>
                  </a:cubicBezTo>
                  <a:cubicBezTo>
                    <a:pt x="406" y="650"/>
                    <a:pt x="434" y="586"/>
                    <a:pt x="460" y="534"/>
                  </a:cubicBezTo>
                  <a:cubicBezTo>
                    <a:pt x="486" y="482"/>
                    <a:pt x="526" y="428"/>
                    <a:pt x="567" y="387"/>
                  </a:cubicBezTo>
                  <a:cubicBezTo>
                    <a:pt x="608" y="346"/>
                    <a:pt x="692" y="326"/>
                    <a:pt x="706" y="287"/>
                  </a:cubicBezTo>
                  <a:cubicBezTo>
                    <a:pt x="720" y="248"/>
                    <a:pt x="682" y="197"/>
                    <a:pt x="651" y="154"/>
                  </a:cubicBezTo>
                  <a:cubicBezTo>
                    <a:pt x="620" y="111"/>
                    <a:pt x="602" y="0"/>
                    <a:pt x="519" y="28"/>
                  </a:cubicBezTo>
                  <a:close/>
                </a:path>
              </a:pathLst>
            </a:custGeom>
            <a:solidFill>
              <a:srgbClr val="3366FF">
                <a:alpha val="41960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17434" name="Text Box 15"/>
            <p:cNvSpPr txBox="1">
              <a:spLocks noChangeArrowheads="1"/>
            </p:cNvSpPr>
            <p:nvPr/>
          </p:nvSpPr>
          <p:spPr bwMode="auto">
            <a:xfrm>
              <a:off x="3392" y="2478"/>
              <a:ext cx="1937" cy="589"/>
            </a:xfrm>
            <a:prstGeom prst="rect">
              <a:avLst/>
            </a:prstGeom>
            <a:gradFill rotWithShape="0">
              <a:gsLst>
                <a:gs pos="0">
                  <a:srgbClr val="009EE0"/>
                </a:gs>
                <a:gs pos="100000">
                  <a:srgbClr val="1C3F94">
                    <a:alpha val="7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Détection par le préfrontal du</a:t>
              </a:r>
              <a:r>
                <a:rPr lang="fr-FR" sz="1600" b="1">
                  <a:solidFill>
                    <a:srgbClr val="333399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fr-FR" sz="1600" b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recrutement erroné</a:t>
              </a:r>
              <a:r>
                <a:rPr lang="fr-FR" sz="1600" b="1">
                  <a:solidFill>
                    <a:srgbClr val="333399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fr-FR" sz="16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du mode automatique</a:t>
              </a:r>
            </a:p>
          </p:txBody>
        </p:sp>
        <p:sp>
          <p:nvSpPr>
            <p:cNvPr id="17435" name="AutoShape 16"/>
            <p:cNvSpPr>
              <a:spLocks noChangeArrowheads="1"/>
            </p:cNvSpPr>
            <p:nvPr/>
          </p:nvSpPr>
          <p:spPr bwMode="auto">
            <a:xfrm rot="10800000">
              <a:off x="2131" y="2569"/>
              <a:ext cx="1216" cy="306"/>
            </a:xfrm>
            <a:prstGeom prst="leftArrow">
              <a:avLst>
                <a:gd name="adj1" fmla="val 46407"/>
                <a:gd name="adj2" fmla="val 60988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19080">
              <a:solidFill>
                <a:srgbClr val="CC0000"/>
              </a:solidFill>
              <a:prstDash val="dash"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</p:grpSp>
      <p:sp>
        <p:nvSpPr>
          <p:cNvPr id="17418" name="AutoShape 17"/>
          <p:cNvSpPr>
            <a:spLocks noChangeArrowheads="1"/>
          </p:cNvSpPr>
          <p:nvPr/>
        </p:nvSpPr>
        <p:spPr bwMode="auto">
          <a:xfrm rot="10800000">
            <a:off x="6407150" y="5014913"/>
            <a:ext cx="950913" cy="936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0 h 21600"/>
              <a:gd name="T14" fmla="*/ 18201 w 21600"/>
              <a:gd name="T15" fmla="*/ 92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900"/>
                </a:lnTo>
                <a:lnTo>
                  <a:pt x="12427" y="2900"/>
                </a:lnTo>
                <a:cubicBezTo>
                  <a:pt x="5564" y="2900"/>
                  <a:pt x="0" y="7045"/>
                  <a:pt x="0" y="12158"/>
                </a:cubicBezTo>
                <a:lnTo>
                  <a:pt x="0" y="21600"/>
                </a:lnTo>
                <a:lnTo>
                  <a:pt x="6499" y="21600"/>
                </a:lnTo>
                <a:lnTo>
                  <a:pt x="6499" y="12158"/>
                </a:lnTo>
                <a:cubicBezTo>
                  <a:pt x="6499" y="10556"/>
                  <a:pt x="9153" y="9258"/>
                  <a:pt x="12427" y="9258"/>
                </a:cubicBezTo>
                <a:lnTo>
                  <a:pt x="15100" y="9258"/>
                </a:lnTo>
                <a:lnTo>
                  <a:pt x="15100" y="12158"/>
                </a:lnTo>
                <a:close/>
              </a:path>
            </a:pathLst>
          </a:custGeom>
          <a:solidFill>
            <a:srgbClr val="1C3F94">
              <a:alpha val="70195"/>
            </a:srgbClr>
          </a:solidFill>
          <a:ln w="1908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7419" name="AutoShape 18"/>
          <p:cNvSpPr>
            <a:spLocks noChangeArrowheads="1"/>
          </p:cNvSpPr>
          <p:nvPr/>
        </p:nvSpPr>
        <p:spPr bwMode="auto">
          <a:xfrm>
            <a:off x="3321050" y="5229225"/>
            <a:ext cx="1430338" cy="1006475"/>
          </a:xfrm>
          <a:prstGeom prst="irregularSeal1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BE" sz="20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STRESS</a:t>
            </a:r>
          </a:p>
        </p:txBody>
      </p:sp>
      <p:grpSp>
        <p:nvGrpSpPr>
          <p:cNvPr id="17420" name="Group 19"/>
          <p:cNvGrpSpPr>
            <a:grpSpLocks/>
          </p:cNvGrpSpPr>
          <p:nvPr/>
        </p:nvGrpSpPr>
        <p:grpSpPr bwMode="auto">
          <a:xfrm>
            <a:off x="4821238" y="5373688"/>
            <a:ext cx="1071562" cy="790575"/>
            <a:chOff x="3037" y="3385"/>
            <a:chExt cx="675" cy="498"/>
          </a:xfrm>
        </p:grpSpPr>
        <p:pic>
          <p:nvPicPr>
            <p:cNvPr id="17430" name="Picture 20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grayscl/>
            </a:blip>
            <a:srcRect/>
            <a:stretch>
              <a:fillRect/>
            </a:stretch>
          </p:blipFill>
          <p:spPr bwMode="auto">
            <a:xfrm>
              <a:off x="3037" y="3385"/>
              <a:ext cx="676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431" name="Freeform 21"/>
            <p:cNvSpPr>
              <a:spLocks noChangeArrowheads="1"/>
            </p:cNvSpPr>
            <p:nvPr/>
          </p:nvSpPr>
          <p:spPr bwMode="auto">
            <a:xfrm>
              <a:off x="3374" y="3650"/>
              <a:ext cx="107" cy="151"/>
            </a:xfrm>
            <a:custGeom>
              <a:avLst/>
              <a:gdLst>
                <a:gd name="T0" fmla="*/ 0 w 631"/>
                <a:gd name="T1" fmla="*/ 1 h 860"/>
                <a:gd name="T2" fmla="*/ 0 w 631"/>
                <a:gd name="T3" fmla="*/ 1 h 860"/>
                <a:gd name="T4" fmla="*/ 0 w 631"/>
                <a:gd name="T5" fmla="*/ 0 h 860"/>
                <a:gd name="T6" fmla="*/ 0 w 631"/>
                <a:gd name="T7" fmla="*/ 0 h 860"/>
                <a:gd name="T8" fmla="*/ 0 w 631"/>
                <a:gd name="T9" fmla="*/ 0 h 860"/>
                <a:gd name="T10" fmla="*/ 1 w 631"/>
                <a:gd name="T11" fmla="*/ 1 h 860"/>
                <a:gd name="T12" fmla="*/ 0 w 631"/>
                <a:gd name="T13" fmla="*/ 1 h 860"/>
                <a:gd name="T14" fmla="*/ 0 w 631"/>
                <a:gd name="T15" fmla="*/ 1 h 8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1"/>
                <a:gd name="T25" fmla="*/ 0 h 860"/>
                <a:gd name="T26" fmla="*/ 631 w 631"/>
                <a:gd name="T27" fmla="*/ 860 h 8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1" h="860">
                  <a:moveTo>
                    <a:pt x="408" y="738"/>
                  </a:moveTo>
                  <a:cubicBezTo>
                    <a:pt x="367" y="693"/>
                    <a:pt x="361" y="646"/>
                    <a:pt x="299" y="573"/>
                  </a:cubicBezTo>
                  <a:cubicBezTo>
                    <a:pt x="237" y="500"/>
                    <a:pt x="66" y="388"/>
                    <a:pt x="33" y="297"/>
                  </a:cubicBezTo>
                  <a:cubicBezTo>
                    <a:pt x="0" y="206"/>
                    <a:pt x="41" y="58"/>
                    <a:pt x="101" y="29"/>
                  </a:cubicBezTo>
                  <a:cubicBezTo>
                    <a:pt x="161" y="0"/>
                    <a:pt x="310" y="2"/>
                    <a:pt x="396" y="120"/>
                  </a:cubicBezTo>
                  <a:cubicBezTo>
                    <a:pt x="482" y="238"/>
                    <a:pt x="599" y="616"/>
                    <a:pt x="615" y="738"/>
                  </a:cubicBezTo>
                  <a:cubicBezTo>
                    <a:pt x="631" y="860"/>
                    <a:pt x="524" y="850"/>
                    <a:pt x="490" y="850"/>
                  </a:cubicBezTo>
                  <a:cubicBezTo>
                    <a:pt x="456" y="850"/>
                    <a:pt x="425" y="761"/>
                    <a:pt x="408" y="738"/>
                  </a:cubicBezTo>
                  <a:close/>
                </a:path>
              </a:pathLst>
            </a:custGeom>
            <a:solidFill>
              <a:srgbClr val="CC0000">
                <a:alpha val="70195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</p:grpSp>
      <p:sp>
        <p:nvSpPr>
          <p:cNvPr id="17421" name="Text Box 22"/>
          <p:cNvSpPr txBox="1">
            <a:spLocks noChangeArrowheads="1"/>
          </p:cNvSpPr>
          <p:nvPr/>
        </p:nvSpPr>
        <p:spPr bwMode="auto">
          <a:xfrm>
            <a:off x="7524750" y="5013325"/>
            <a:ext cx="1619250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CC0000"/>
                </a:solidFill>
                <a:latin typeface="Calibri" pitchFamily="34" charset="0"/>
                <a:cs typeface="Arial" charset="0"/>
              </a:rPr>
              <a:t>LE PREFRONTAL « CONSCIENTISE » EN ALERTANT LE REPTILIEN</a:t>
            </a:r>
          </a:p>
        </p:txBody>
      </p:sp>
      <p:pic>
        <p:nvPicPr>
          <p:cNvPr id="17422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2950" y="2781300"/>
            <a:ext cx="590550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23" name="Text Box 24"/>
          <p:cNvSpPr txBox="1">
            <a:spLocks noChangeArrowheads="1"/>
          </p:cNvSpPr>
          <p:nvPr/>
        </p:nvSpPr>
        <p:spPr bwMode="auto">
          <a:xfrm>
            <a:off x="4276725" y="2282825"/>
            <a:ext cx="1223963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1">
                <a:solidFill>
                  <a:srgbClr val="E52727"/>
                </a:solidFill>
                <a:latin typeface="Calibri" pitchFamily="34" charset="0"/>
                <a:cs typeface="Arial" charset="0"/>
              </a:rPr>
              <a:t>BUG</a:t>
            </a:r>
          </a:p>
        </p:txBody>
      </p:sp>
      <p:sp>
        <p:nvSpPr>
          <p:cNvPr id="17424" name="AutoShape 25"/>
          <p:cNvSpPr>
            <a:spLocks noChangeArrowheads="1"/>
          </p:cNvSpPr>
          <p:nvPr/>
        </p:nvSpPr>
        <p:spPr bwMode="auto">
          <a:xfrm>
            <a:off x="5991225" y="2349500"/>
            <a:ext cx="1366838" cy="215900"/>
          </a:xfrm>
          <a:prstGeom prst="homePlate">
            <a:avLst>
              <a:gd name="adj" fmla="val 158272"/>
            </a:avLst>
          </a:prstGeom>
          <a:solidFill>
            <a:srgbClr val="FFFFFF"/>
          </a:solidFill>
          <a:ln w="25560" cap="rnd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7425" name="AutoShape 26"/>
          <p:cNvSpPr>
            <a:spLocks noChangeArrowheads="1"/>
          </p:cNvSpPr>
          <p:nvPr/>
        </p:nvSpPr>
        <p:spPr bwMode="auto">
          <a:xfrm rot="5400000">
            <a:off x="6815138" y="2241550"/>
            <a:ext cx="6477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571 h 21600"/>
              <a:gd name="T14" fmla="*/ 16834 w 21600"/>
              <a:gd name="T15" fmla="*/ 95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341" y="0"/>
                </a:lnTo>
                <a:lnTo>
                  <a:pt x="13341" y="2571"/>
                </a:lnTo>
                <a:lnTo>
                  <a:pt x="12427" y="2571"/>
                </a:lnTo>
                <a:cubicBezTo>
                  <a:pt x="5564" y="2571"/>
                  <a:pt x="0" y="6863"/>
                  <a:pt x="0" y="12158"/>
                </a:cubicBezTo>
                <a:lnTo>
                  <a:pt x="0" y="21600"/>
                </a:lnTo>
                <a:lnTo>
                  <a:pt x="7171" y="21600"/>
                </a:lnTo>
                <a:lnTo>
                  <a:pt x="7171" y="12158"/>
                </a:lnTo>
                <a:cubicBezTo>
                  <a:pt x="7171" y="10738"/>
                  <a:pt x="9524" y="9587"/>
                  <a:pt x="12427" y="9587"/>
                </a:cubicBezTo>
                <a:lnTo>
                  <a:pt x="13341" y="9587"/>
                </a:lnTo>
                <a:lnTo>
                  <a:pt x="13341" y="12158"/>
                </a:lnTo>
                <a:close/>
              </a:path>
            </a:pathLst>
          </a:custGeom>
          <a:solidFill>
            <a:srgbClr val="FFFFFF"/>
          </a:solidFill>
          <a:ln w="25560" cap="rnd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7426" name="Line 27"/>
          <p:cNvSpPr>
            <a:spLocks noChangeShapeType="1"/>
          </p:cNvSpPr>
          <p:nvPr/>
        </p:nvSpPr>
        <p:spPr bwMode="auto">
          <a:xfrm flipH="1">
            <a:off x="6567488" y="2243138"/>
            <a:ext cx="290512" cy="431800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7427" name="Line 28"/>
          <p:cNvSpPr>
            <a:spLocks noChangeShapeType="1"/>
          </p:cNvSpPr>
          <p:nvPr/>
        </p:nvSpPr>
        <p:spPr bwMode="auto">
          <a:xfrm>
            <a:off x="6570663" y="2243138"/>
            <a:ext cx="287337" cy="431800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7428" name="AutoShape 29"/>
          <p:cNvSpPr>
            <a:spLocks noChangeArrowheads="1"/>
          </p:cNvSpPr>
          <p:nvPr/>
        </p:nvSpPr>
        <p:spPr bwMode="auto">
          <a:xfrm>
            <a:off x="77788" y="77788"/>
            <a:ext cx="8997950" cy="9715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>
                <a:solidFill>
                  <a:srgbClr val="336699"/>
                </a:solidFill>
                <a:latin typeface="Calibri" pitchFamily="34" charset="0"/>
              </a:rPr>
              <a:t>SOS !!!</a:t>
            </a:r>
          </a:p>
        </p:txBody>
      </p:sp>
      <p:pic>
        <p:nvPicPr>
          <p:cNvPr id="17429" name="Image 31" descr="logo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BE"/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 5" descr="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BE"/>
          </a:p>
        </p:txBody>
      </p:sp>
      <p:sp>
        <p:nvSpPr>
          <p:cNvPr id="19460" name="AutoShape 2" descr="data:image/jpeg;base64,/9j/4AAQSkZJRgABAQAAAQABAAD/2wCEAAkGBxISERIUEBIUFRUUFxgUFxcVFxgWGxwYGBQWFhQXFBkYHSggGBwmGxQWITEiJSktMC4uGB8zODUsNygtLisBCgoKDg0OGxAQGzckHSAvKy8wLywtLC0vLTA0MC4uLCw0KzQsLCwsLCwvLDQsLDQsLCwtLCw0LywsLCwsNCwsLP/AABEIAMIBAwMBIgACEQEDEQH/xAAbAAEAAQUBAAAAAAAAAAAAAAAAAwECBAUGB//EAEQQAAEDAgMDCAUJCAICAwAAAAEAAhEDIQQSMQVBUQYTImFxgZHRFDJScqE0QlNigpKxssEHFSMkM3PC8EPhovFjZIP/xAAaAQEAAwEBAQAAAAAAAAAAAAAAAQQFAwIG/8QALxEBAAEDAgQDCAIDAQAAAAAAAAECAxEEIQUSEzFBgbEiMjM0cZHB0RShI3KCBv/aAAwDAQACEQMRAD8A9xREQEREBERAREQEREBERAREQEREBERAREQEREBERAREQEREBERAREQUREQVREQEREBERAREQEREBERAREQEREBERAREQEREBERAREQEREBERAREQUREQVRFFVxLG+s5rZ4kBRVVFMZkiMpUULMUx3qvaewgq7nm8Qoiumd4lOEiKznW8QnOt4hTzQheis51vEJzreITmgXorOdbxCc63iEzAvRWCqOKvTIItPtnb7MM9jajHQ+OmNAXVWU2h28SX26xGpE2UeVGHcHGSMrM/SESM2To36RktFvabxUjdotPiuUdBjg0lxktaC0ZhLmZxEajLBnTwMY55W4cSSKgAGaS0aAVXOsDNhQefBB0CLQV+VdBtN7wHktgZXDISXU3VWi+gysdc8DEpX5WUG02VBmIe/KJaW2D2Ne++oHONMC504wG/Rc83lbRyhxDgIGeR6stae8DO0lxgRJmxVaPK2g6Ac0kA2BIAIzEyYsB1dkoOgREQEVlSqGglxAAuSTAHaVhs2zhiQBXpEmwAe09gF1MRM9nma6Y2mWeih9JZ7QVfSWe0PFQnMJUUXpLPaHinpLPaCGYSoovSWe0E9JZ7Q8UMwlRQ+ks9oeKka4ESLgonKqIiCq57aGBdVrPM2blFhJuJ4roVz+Lx/M4ipacwbvjQarL4r0enTF73c7/AGlY0/PzTyd8L+T9EsfWadRl6uMLIbt/DZnNdVDHNLgWvlh6JgloddwneLaqDYFYvfWc7U5dO9Ufi8CXOLuazDMXFzeDntfMi9w//Tf3wvk/jU8nbfH0zKNTnqTzd9vRkU+UGGcDFVtnFpm1xExOtnBS0ttYd2bLWYcoJdDgYAiZ4esPFYtRmB1c2jcnUCZJg24khX034OQRzOYzGky4tJgcSQ3tIWi4D+UmFAJFZjocGQ0hxklosB7w8CdxVanKLCj/AJmmxNjpHE7p3cVDVZgWh8soxSu4BoMGToI1lpsOtULcA65bQ3gSG7uj/j8Agzf33hrTXpiSAJcBJJgAT1rMw9ZtRrXsIc1wkEaEHQhaehSwN3NFHon1jFiHH1SdACDpbVZWF2lhmsaGVKbWwMokNEG4gd8oM6qLd4/EK8KLnQ5oc0yDBBG8SLhSheY7ihaOCs9GZBGVsEQRAuL2+J8VKi9CFmFYAAGNhoDQIFg31QOoblfzTdYE6aDTgqVqzWNLnuDWjUuIAHaStVU5S4eYY7OdBliPEkDrQbQYdoEBrYsYgbtPwVeZb7I1nQanU9vWtJT5StdMU3ZtA2ZJPcIjrv42V9Lbby4tdSDTE+sT3QGyg2/o7PZbu3DcZHxVwpN1gX6hu0WtO2Wj1m+BP+YasvCbQpVPUe0kaibjtGoRGYZSIiJc1y9pOfhmsbrUrU2cBcmJ6pjwXLu5MvwuIw7i7O3nackNgXcN8nfa8ajrjpP2iOjCAi0VWG1tM2i0FXlU/FVcNTDAxvO0y4TmJcHiINrdy0tN1el7Hu75+zC13Q6/+T3vZx93f43GsotDqhIBc1shpddzg1s5QYEkCTa6xnbdwwbm5+mRrIcHWte3vN8QsjHmnlAqgFpIsRmuDmFurLPVCwMuCa3KBRyk5YERMReNLM/8Vmt1ku21hxM16QyiTL2wLkXv1KT96UIaeepw6cpzNgwYOU77iFg1KWBDaji2iWwM8Bp35mzFzcSB1K7msGIfFKGm0EEBz3l08JLpM9qC+hygwz5isyBvLgAewzeLTGkhXjbuGJI5+lYAnpiOlmy30vkd4KAMwIYGgUcmgAykbrADsHgrDQwDiCW4cmwFm7hDRH2iO9BtqOJY8uDHtcW+sAQYnSY0VMMIzD6x/QqmFwVOnPNsa2YByiJgQJ42V1DV/vH8AiEqIiJVXJbe/ru7B+C61clt7+u7sH4LB/8AQ/LR/tHpK7oPi+TN5Mf8v2f1UdStQzEOwwc7M4dBoJu4N6cgQTY7xGUzopOS/wDy/Z/VZXOYvp9CnqMl92cySZv0Y4b+w2uDfJ0efq56v40tccXRzfJHb75b6tF+vfrbKZhPTMMB8kqAWP8ATA0zNE3sJDxwgzoVmirjfYpCTaTMCwMw651PgOKOqY63QpaCSDvvIEu0Fu3vtqKzHdi6BBnC1IefZF7F/H62n1j1qfAChULqfo+TLfpARrAiDYi0d0K+nUxtpZSuRIEyBJm+aDu8TwvssKXljecADoGYDSd8IIH7IoEQaTCL7hvIJ+LR4Kv7qofRM3jTiMp+FuxZiIIW0A1oawAAaDdrKuznePC6rUdA/wB3lUl3AeJ8l5nuHPDjHbb8VjbU2mygzO89TWi5cYmGjesh7yASQABc3/6XOMpCtU597YAORgNg1oNzG5zjBJ4ADcmZEYwZxJFTE5jvZSizBxDTEnXpO/6F9bBsaHHKGBpkOccpmJnTWVtG5hMECd+vUAJGsyuN25tTNVIc6SCWtBPRABg9pMSqWt1s6ejMU5meztZsxcnEzsyq+1KYy1Aw52j5ggHjqbz2KR3KKQHmm5pGkRYHt1stJgZrEgPJgxYhrVsH8nqxaCIO+1TzssuNXxCuOaKdvotdLTxtn+2RtzbDOaJoteHPs4kHMBqXfCOqVxQDmuD6BLSDIe0wZ3wQugOdrnNeDI+a4QdJ6J0K1+KotaZYYD7kdY17Fs8F4t1bn8a9TiqfH8SwuN6Cqin+Rbq2jw/MOv5JcsW1iKWIIbUAs71Q6NZB9V1j1HdGi6d2OafVg9cgDxOvdK8WrMIcCzUnM0jUPbdpHh8F7Ts2sKlKlUAAzsa+31mg/qtXVWYtzmO0uXD9VVepxPeHNcvn5sJ67TFRhhsdY7Tr1LhdifKcP/dZ+cL0P9ofyJ3vs/MvPNifKcP/AHWfnC0ND8tV5+jI4p85R5er1nbT2CmM9M1AXAZQCTBkPNtwbmJ46b1q3YzC9EOw7ukYaMoO55AgmAYDuj3blu8c+oA3mmhxzAGTEN+cdVh1amJJpkU2AA5nAkExFUFs5rH+nccTuF8R9SwPTsPGX0Z0Ey7o/OysJknX1gC7Sxmy2OAo0arZFEtAIADxlPRJiBNhJd/6WM/G4wRNFhJsACTePnEOIaJ37o3zaX0jGRPNUzpaY39K+bgP/LfFwzTs2jb+G20xbjM/ifFWjZNCI5pnh227Ok63WeKbOqVjm59rW3GXLwi83O9ZqCiioau94/gFLKioau94/gEQlRERKq5Lb39d3YPwXWlazaGCovdNR2V0e0BbvWXxbSV6mxyUTvnO6xpbsW68ywuS/wDy/Z/VZLdkPGbLiHiS423ZnOdxvGYC/shSYHD0qc83U1iek06TH4rLzt+k+LfJdeHWarGnpt1d4z2+rzfriu5NUNaNj1b/AMzUvrAPwl3+yd91sMBh3UwQ6o58mQXagZQI67gnvV3ON+k+LfJOcb9J8W+Su8ziyEWPzjfpPi3yVc4+k+LfJMidUUOdv0nxb5K8N+sfh5JkVq6d4/EK4Kzm+JJ8P0CkSO41PKKqQxjAY5yo1h92ZcB2gR3rGoUQXuY4GAYaZnTXsdMq/lI0HmidGl7pG5wbDD4lWYcBjcpMHNOY8bXPE7vFexNzhb0ajgODg3X8YPcud2rs3D89zlw17hmkRIN3ZZ00JIhdJiMdRazLUI7te5anF4hjmFjhULTNwxwdffOXKSuV2zRciOaM43eqa5p7L6dajGVtNxA0mcsW06/PcrGUKd+lVbc9Eve0RO7cdVz1PlKMP/CxFQFzYhxpuzRuL2gy0x1LMqbTLmhzcUDJlrmkwADo4XMd6ReoxmZx9XuqxcjE42ll7fp0hRc4VCcgLukczrWaQTcSSOI6lxtTFtIvb6u+T1LZP2JiKtNuWk5zyBFZ1VrmWjMQyQXaaHxVmzeR2Je+ctMkNEuc/wBozbomND4qzpLVim915xnG37ZXEuvXb6NMTjvP6afDtfVq0qbGkOc7KC4W6RgExuEjTgvaNm4UUaVOkCSKbGsBO/KAJPgtLye5Ksw7hUqOz1NAYhreOUces/BdGuuqvRcq27Qjh+lmzTmqN5cz+0P5E732fmXnWyDGIoH/AOVn5wvYNqYSnVpOZW9Qi94iDIM7oK5nD8k8C17XNxDpa4OH8SmbgyPm9S76XV27dqaKu85Vtdw69fv03aO0Y/p0+0MKagYGvczK7MS3UiCC3W0h2qw27NrCP5l87zl3zuExp1brRJnL5xv03xZ5KvON+n+LPJZza3a8bJrXPpT5vfLxMiBmsBA7d8iylbs2qDT/AJh5DIkH53TzXIPDo/6QcvnG/T/FnknON+n+LPJDdgVNlVjH8y62b5u8gifWsbnTjugKjtj1SHD0l/SLj6t7mWwc0iJOh4aQthzjfp/izyTnG/T/ABZ5IbmzsO6m0hz85LnOkiPWMx8VLh/ne8f0UOdv0/xZ5LIoMAAgyNZ1mbyiF6IiJVXH7T2Q6viqxzta1uUS7iWAwF2C5DHbTFDF187M7XBlrRIaIMHXVUOIdPkp6nu5/Erek6nNPT74/MJ+SOGNOpiGOiW5NND6xBHcVnv5RUWPcyqH03NdlEtzZrtAI5vNAl7fWjXqKweSmKdVqYh7ok5LDQQHAAeCridsVC483gX1IquZmgRDKga93SAgkNMXictzBj3oOXoxy9t8fd51fN1Z5u+3ozBymw8Ey4WkS1wkbiLWvAvF3Ab1Nhdv4ao8MZUlxsBlcLlmcCSIkt6UcFqxtGsch9BMhoLuiAZymzZ9X1nDfqZjfK/aFZr5GBMhrSC253ggHKPmkDiDNiLq4rOihIXOt5RVXNa5mDrODm5p0+YXAXEyYG7fGohdCwyBuQVIUeHHR7yPiVKVC1jhaRqToTqZ4qPETIoTTO9x7oCsOTeSeqSfgEyLNp4cVGQY7CYkbxO7zhcvQ2lVaDTFKs5+nqGIAEdL1XXnQrqw32aY7TA8yrMTReYcDcbhw71GZHKYXCVySW0iBPt5JtvIv4Qs00cQQQebg2jPUf4kLYZgOB6jr4Fa7lRtg0sJVe0dINytjc55yA92ae5JmYjL3RTzVRTHi8o2yecxFVznZpcd0iG9EXI4BdZsrknXOFo1KbBJaXQTuc4lp1AmCNywuQnJn0qo51Weap69bj6rb6iLnuG9erNo1WiGvYQNA5sdl2+SqUWIuRM17xLV1t+LeLVvvHf9NHsfYtZtNrC+owNEXyDX1oAmLniuhweFFNsCTxJ1No/0KLnqo1YD1jT4Sfgqtxm4i/AET4Ogq3TEUxFMdoZNWZnMsxFB6Rxa8d0/llPSmcY7ZH4r08tBy/oPqYZtNnrVK1NkaAyTr1SAe5crg+S9TCYrBvc6m9rqwZLNzhNj4EdoXS/tBxMYVjmOu2tTcC0ibSbFaOlylGIxeGZSpmmx1Vj35jcvEiwBiNN0krhXy82/fZr6Sb8af2Pd9rP2dxjdq0aLw2q7JmGYF1mwHNbd2gMubbrUTuUGGDg3nWybjUjSRpxGnGRvKu2jWw4cBXDSYBGZs6vEQY9prT1QCVH/ACdQgRRcZygZWm8FsRHCR4ruyFw5Q4WATWpiZiXC+XWOP/YUlXbOHa4sdVYHCZBN7GDbqP4HgrzsqgRBo0yL2yNjpCHbt8CeKV9lUXmX0mEzMlo45r8RN44oMYcosLN6rWixl3RF4jW83FutZeF2jSqkim9riAHEAzAJIBPUS0+Ct/dVD6GlrPqN1mZ01kBTUsIxpzNY0GA2QADA0E8OpBNChwgsfed+YqdQ4XQ+878xQSoiIKrz7lR8qqfZ/IF6CvPuVHyqp9n8gWTxj4MfVo8M+LP0/Tachta32P8AJbZ+0awcRzLndJwEBzYAMNJdBDg71rRAtc66nkNrW+x/ktniKeLDiabmOaXzB1DTYBsiJvM8BpOvfhvy1Pn6uOu+PV5ehT2nXkh2GdqYuQIzANkwdxJJ6tCpP3pVhx9GfYAgTrL8sabhcxO+JEE2UW4wgZ3Um3vHCdRaJI04b53DTxWVo5ynmuJ4nK3KDbjm+B6lfVF9TadUBp9GeSQTAOl2wD0dSCe8cLrY4WoXMaXAtJAJB1BIuCta7DYrNLajIcWzmBMANaHBo3SQ4995tGZgG1hm54tPq5cu63SkwJv1IMsqBuZ2+BJFhexjU+SmKsoad7vzFRPcU5gb5Paf00UgaBoqomBSFVEUikLV8otktxVE0n5gCQ6WQCCAYN7G+5bVFExmMSmmqaZiqO8Nbye2S3C0G0m3iSSdS4mST/u5bJESIxGCqqapzPeVIVHMB1E9quRShB6K3dLfdJHwFlTm3jR8+8AfywshEHG/tGB9E6TWj+Iy4M7ndVlw/JT5bhv7jV3v7TPkY/us/By4Lkp8tw39xv6qpd+JHk+j4f8AI1/9ej1Pa2Mw7HtbWZmJEg5cwHSAaOokzHulYtTamEziKeYzMhhtLxLri3Ta090rPx+Ocx2VtJz5AMgWu7L8NT3KB22P/r1jYRDJ3C3Ubn7pCtvnGQ3a9Pm21CSA7NFjMNkzEcBKgp8oqJzetA+qTPrG0Dg2e9RjbDQ5zRh6k5vZAzEQ0uExIAgF3YpG7VJy/wAtVGYaEARpAdw1+B4INtTeHAEaFXLE2ZWz0webNO5GUiCIcQJEWnXvWWgKHC6H3nfmKmUOF0PvO/MUEqIiCq8+5UfKqn2fyBegrBxWyKFR2apTBdpNx4wVS12mq1FvlpnG61pL8Wa+aY8Gg5D61vsf5LaV9hy/M2rUbmeXvGbWRHR9mwa3sHWs3CbLpUp5tuWYmCd2m/rWRzI4u+8fNdNJZqs2oonweNRdi7cmuPFqxsJtv4lWBxcT7Ws+98FfS2K1rw/PUJlpMu1LQQJ+8TGi2PMji77x805kcXfePmrG7gvlJVnMji77x805kcXfePmm4vVmH073fmKcyOLvvHzVzGgCBuTxFyIikEREBERAREQEREBERByf7Sx/J/8A6M/yXA8lfluG/uNXseLwjKrCyq0PadQRI4ha+hyZwjHBzKDGuaZBEgg8Rdca7U1VRLU0uvps6eq1Mbzn+4bZIUXo7frfed5p6O3633nea7MtJkEzF+KrCi9Hb9b7zvNPR2/W+87zQSqqh9Hb9b7zvNPR2/W+87zQSqLC6H3nfmKejt+t953mpKdMNEDRBVERBVERAREQEREBERAREQEREBERAREQEREBERAREQEREBERAREQEREBERBRERBVERAREQEREBERAREQEREBERAREQEREBERAREQEREBERAREQEREBERBRERBVERAREQEREBERAREQEREBERAREQEREBERAREQEREBERAREQEREBERBRERBVERAREQEREBERAREQEREBERAREQEREBERAREQEREBERAREQEREBERBR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9461" name="AutoShape 4" descr="data:image/jpeg;base64,/9j/4AAQSkZJRgABAQAAAQABAAD/2wCEAAkGBxISERIUEBIUFRUUFxgUFxcVFxgWGxwYGBQWFhQXFBkYHSggGBwmGxQWITEiJSktMC4uGB8zODUsNygtLisBCgoKDg0OGxAQGzckHSAvKy8wLywtLC0vLTA0MC4uLCw0KzQsLCwsLCwvLDQsLDQsLCwtLCw0LywsLCwsNCwsLP/AABEIAMIBAwMBIgACEQEDEQH/xAAbAAEAAQUBAAAAAAAAAAAAAAAAAwECBAUGB//EAEQQAAEDAgMDCAUJCAICAwAAAAEAAhEDIQQSMQVBUQYTImFxgZHRFDJScqE0QlNigpKxssEHFSMkM3PC8EPhovFjZIP/xAAaAQEAAwEBAQAAAAAAAAAAAAAAAQQFAwIG/8QALxEBAAEDAgQDCAIDAQAAAAAAAAECAxEEIQUSEzFBgbEiMjM0cZHB0RShI3KCBv/aAAwDAQACEQMRAD8A9xREQEREBERAREQEREBERAREQEREBERAREQEREBERAREQEREBERAREQUREQVREQEREBERAREQEREBERAREQEREBERAREQEREBERAREQEREBERAREQUREQVRFFVxLG+s5rZ4kBRVVFMZkiMpUULMUx3qvaewgq7nm8Qoiumd4lOEiKznW8QnOt4hTzQheis51vEJzreITmgXorOdbxCc63iEzAvRWCqOKvTIItPtnb7MM9jajHQ+OmNAXVWU2h28SX26xGpE2UeVGHcHGSMrM/SESM2To36RktFvabxUjdotPiuUdBjg0lxktaC0ZhLmZxEajLBnTwMY55W4cSSKgAGaS0aAVXOsDNhQefBB0CLQV+VdBtN7wHktgZXDISXU3VWi+gysdc8DEpX5WUG02VBmIe/KJaW2D2Ne++oHONMC504wG/Rc83lbRyhxDgIGeR6stae8DO0lxgRJmxVaPK2g6Ac0kA2BIAIzEyYsB1dkoOgREQEVlSqGglxAAuSTAHaVhs2zhiQBXpEmwAe09gF1MRM9nma6Y2mWeih9JZ7QVfSWe0PFQnMJUUXpLPaHinpLPaCGYSoovSWe0E9JZ7Q8UMwlRQ+ks9oeKka4ESLgonKqIiCq57aGBdVrPM2blFhJuJ4roVz+Lx/M4ipacwbvjQarL4r0enTF73c7/AGlY0/PzTyd8L+T9EsfWadRl6uMLIbt/DZnNdVDHNLgWvlh6JgloddwneLaqDYFYvfWc7U5dO9Ufi8CXOLuazDMXFzeDntfMi9w//Tf3wvk/jU8nbfH0zKNTnqTzd9vRkU+UGGcDFVtnFpm1xExOtnBS0ttYd2bLWYcoJdDgYAiZ4esPFYtRmB1c2jcnUCZJg24khX034OQRzOYzGky4tJgcSQ3tIWi4D+UmFAJFZjocGQ0hxklosB7w8CdxVanKLCj/AJmmxNjpHE7p3cVDVZgWh8soxSu4BoMGToI1lpsOtULcA65bQ3gSG7uj/j8Agzf33hrTXpiSAJcBJJgAT1rMw9ZtRrXsIc1wkEaEHQhaehSwN3NFHon1jFiHH1SdACDpbVZWF2lhmsaGVKbWwMokNEG4gd8oM6qLd4/EK8KLnQ5oc0yDBBG8SLhSheY7ihaOCs9GZBGVsEQRAuL2+J8VKi9CFmFYAAGNhoDQIFg31QOoblfzTdYE6aDTgqVqzWNLnuDWjUuIAHaStVU5S4eYY7OdBliPEkDrQbQYdoEBrYsYgbtPwVeZb7I1nQanU9vWtJT5StdMU3ZtA2ZJPcIjrv42V9Lbby4tdSDTE+sT3QGyg2/o7PZbu3DcZHxVwpN1gX6hu0WtO2Wj1m+BP+YasvCbQpVPUe0kaibjtGoRGYZSIiJc1y9pOfhmsbrUrU2cBcmJ6pjwXLu5MvwuIw7i7O3nackNgXcN8nfa8ajrjpP2iOjCAi0VWG1tM2i0FXlU/FVcNTDAxvO0y4TmJcHiINrdy0tN1el7Hu75+zC13Q6/+T3vZx93f43GsotDqhIBc1shpddzg1s5QYEkCTa6xnbdwwbm5+mRrIcHWte3vN8QsjHmnlAqgFpIsRmuDmFurLPVCwMuCa3KBRyk5YERMReNLM/8Vmt1ku21hxM16QyiTL2wLkXv1KT96UIaeepw6cpzNgwYOU77iFg1KWBDaji2iWwM8Bp35mzFzcSB1K7msGIfFKGm0EEBz3l08JLpM9qC+hygwz5isyBvLgAewzeLTGkhXjbuGJI5+lYAnpiOlmy30vkd4KAMwIYGgUcmgAykbrADsHgrDQwDiCW4cmwFm7hDRH2iO9BtqOJY8uDHtcW+sAQYnSY0VMMIzD6x/QqmFwVOnPNsa2YByiJgQJ42V1DV/vH8AiEqIiJVXJbe/ru7B+C61clt7+u7sH4LB/8AQ/LR/tHpK7oPi+TN5Mf8v2f1UdStQzEOwwc7M4dBoJu4N6cgQTY7xGUzopOS/wDy/Z/VZXOYvp9CnqMl92cySZv0Y4b+w2uDfJ0efq56v40tccXRzfJHb75b6tF+vfrbKZhPTMMB8kqAWP8ATA0zNE3sJDxwgzoVmirjfYpCTaTMCwMw651PgOKOqY63QpaCSDvvIEu0Fu3vtqKzHdi6BBnC1IefZF7F/H62n1j1qfAChULqfo+TLfpARrAiDYi0d0K+nUxtpZSuRIEyBJm+aDu8TwvssKXljecADoGYDSd8IIH7IoEQaTCL7hvIJ+LR4Kv7qofRM3jTiMp+FuxZiIIW0A1oawAAaDdrKuznePC6rUdA/wB3lUl3AeJ8l5nuHPDjHbb8VjbU2mygzO89TWi5cYmGjesh7yASQABc3/6XOMpCtU597YAORgNg1oNzG5zjBJ4ADcmZEYwZxJFTE5jvZSizBxDTEnXpO/6F9bBsaHHKGBpkOccpmJnTWVtG5hMECd+vUAJGsyuN25tTNVIc6SCWtBPRABg9pMSqWt1s6ejMU5meztZsxcnEzsyq+1KYy1Aw52j5ggHjqbz2KR3KKQHmm5pGkRYHt1stJgZrEgPJgxYhrVsH8nqxaCIO+1TzssuNXxCuOaKdvotdLTxtn+2RtzbDOaJoteHPs4kHMBqXfCOqVxQDmuD6BLSDIe0wZ3wQugOdrnNeDI+a4QdJ6J0K1+KotaZYYD7kdY17Fs8F4t1bn8a9TiqfH8SwuN6Cqin+Rbq2jw/MOv5JcsW1iKWIIbUAs71Q6NZB9V1j1HdGi6d2OafVg9cgDxOvdK8WrMIcCzUnM0jUPbdpHh8F7Ts2sKlKlUAAzsa+31mg/qtXVWYtzmO0uXD9VVepxPeHNcvn5sJ67TFRhhsdY7Tr1LhdifKcP/dZ+cL0P9ofyJ3vs/MvPNifKcP/AHWfnC0ND8tV5+jI4p85R5er1nbT2CmM9M1AXAZQCTBkPNtwbmJ46b1q3YzC9EOw7ukYaMoO55AgmAYDuj3blu8c+oA3mmhxzAGTEN+cdVh1amJJpkU2AA5nAkExFUFs5rH+nccTuF8R9SwPTsPGX0Z0Ey7o/OysJknX1gC7Sxmy2OAo0arZFEtAIADxlPRJiBNhJd/6WM/G4wRNFhJsACTePnEOIaJ37o3zaX0jGRPNUzpaY39K+bgP/LfFwzTs2jb+G20xbjM/ifFWjZNCI5pnh227Ok63WeKbOqVjm59rW3GXLwi83O9ZqCiioau94/gFLKioau94/gEQlRERKq5Lb39d3YPwXWlazaGCovdNR2V0e0BbvWXxbSV6mxyUTvnO6xpbsW68ywuS/wDy/Z/VZLdkPGbLiHiS423ZnOdxvGYC/shSYHD0qc83U1iek06TH4rLzt+k+LfJdeHWarGnpt1d4z2+rzfriu5NUNaNj1b/AMzUvrAPwl3+yd91sMBh3UwQ6o58mQXagZQI67gnvV3ON+k+LfJOcb9J8W+Su8ziyEWPzjfpPi3yVc4+k+LfJMidUUOdv0nxb5K8N+sfh5JkVq6d4/EK4Kzm+JJ8P0CkSO41PKKqQxjAY5yo1h92ZcB2gR3rGoUQXuY4GAYaZnTXsdMq/lI0HmidGl7pG5wbDD4lWYcBjcpMHNOY8bXPE7vFexNzhb0ajgODg3X8YPcud2rs3D89zlw17hmkRIN3ZZ00JIhdJiMdRazLUI7te5anF4hjmFjhULTNwxwdffOXKSuV2zRciOaM43eqa5p7L6dajGVtNxA0mcsW06/PcrGUKd+lVbc9Eve0RO7cdVz1PlKMP/CxFQFzYhxpuzRuL2gy0x1LMqbTLmhzcUDJlrmkwADo4XMd6ReoxmZx9XuqxcjE42ll7fp0hRc4VCcgLukczrWaQTcSSOI6lxtTFtIvb6u+T1LZP2JiKtNuWk5zyBFZ1VrmWjMQyQXaaHxVmzeR2Je+ctMkNEuc/wBozbomND4qzpLVim915xnG37ZXEuvXb6NMTjvP6afDtfVq0qbGkOc7KC4W6RgExuEjTgvaNm4UUaVOkCSKbGsBO/KAJPgtLye5Ksw7hUqOz1NAYhreOUces/BdGuuqvRcq27Qjh+lmzTmqN5cz+0P5E732fmXnWyDGIoH/AOVn5wvYNqYSnVpOZW9Qi94iDIM7oK5nD8k8C17XNxDpa4OH8SmbgyPm9S76XV27dqaKu85Vtdw69fv03aO0Y/p0+0MKagYGvczK7MS3UiCC3W0h2qw27NrCP5l87zl3zuExp1brRJnL5xv03xZ5KvON+n+LPJZza3a8bJrXPpT5vfLxMiBmsBA7d8iylbs2qDT/AJh5DIkH53TzXIPDo/6QcvnG/T/FnknON+n+LPJDdgVNlVjH8y62b5u8gifWsbnTjugKjtj1SHD0l/SLj6t7mWwc0iJOh4aQthzjfp/izyTnG/T/ABZ5IbmzsO6m0hz85LnOkiPWMx8VLh/ne8f0UOdv0/xZ5LIoMAAgyNZ1mbyiF6IiJVXH7T2Q6viqxzta1uUS7iWAwF2C5DHbTFDF187M7XBlrRIaIMHXVUOIdPkp6nu5/Erek6nNPT74/MJ+SOGNOpiGOiW5NND6xBHcVnv5RUWPcyqH03NdlEtzZrtAI5vNAl7fWjXqKweSmKdVqYh7ok5LDQQHAAeCridsVC483gX1IquZmgRDKga93SAgkNMXictzBj3oOXoxy9t8fd51fN1Z5u+3ozBymw8Ey4WkS1wkbiLWvAvF3Ab1Nhdv4ao8MZUlxsBlcLlmcCSIkt6UcFqxtGsch9BMhoLuiAZymzZ9X1nDfqZjfK/aFZr5GBMhrSC253ggHKPmkDiDNiLq4rOihIXOt5RVXNa5mDrODm5p0+YXAXEyYG7fGohdCwyBuQVIUeHHR7yPiVKVC1jhaRqToTqZ4qPETIoTTO9x7oCsOTeSeqSfgEyLNp4cVGQY7CYkbxO7zhcvQ2lVaDTFKs5+nqGIAEdL1XXnQrqw32aY7TA8yrMTReYcDcbhw71GZHKYXCVySW0iBPt5JtvIv4Qs00cQQQebg2jPUf4kLYZgOB6jr4Fa7lRtg0sJVe0dINytjc55yA92ae5JmYjL3RTzVRTHi8o2yecxFVznZpcd0iG9EXI4BdZsrknXOFo1KbBJaXQTuc4lp1AmCNywuQnJn0qo51Weap69bj6rb6iLnuG9erNo1WiGvYQNA5sdl2+SqUWIuRM17xLV1t+LeLVvvHf9NHsfYtZtNrC+owNEXyDX1oAmLniuhweFFNsCTxJ1No/0KLnqo1YD1jT4Sfgqtxm4i/AET4Ogq3TEUxFMdoZNWZnMsxFB6Rxa8d0/llPSmcY7ZH4r08tBy/oPqYZtNnrVK1NkaAyTr1SAe5crg+S9TCYrBvc6m9rqwZLNzhNj4EdoXS/tBxMYVjmOu2tTcC0ibSbFaOlylGIxeGZSpmmx1Vj35jcvEiwBiNN0krhXy82/fZr6Sb8af2Pd9rP2dxjdq0aLw2q7JmGYF1mwHNbd2gMubbrUTuUGGDg3nWybjUjSRpxGnGRvKu2jWw4cBXDSYBGZs6vEQY9prT1QCVH/ACdQgRRcZygZWm8FsRHCR4ruyFw5Q4WATWpiZiXC+XWOP/YUlXbOHa4sdVYHCZBN7GDbqP4HgrzsqgRBo0yL2yNjpCHbt8CeKV9lUXmX0mEzMlo45r8RN44oMYcosLN6rWixl3RF4jW83FutZeF2jSqkim9riAHEAzAJIBPUS0+Ct/dVD6GlrPqN1mZ01kBTUsIxpzNY0GA2QADA0E8OpBNChwgsfed+YqdQ4XQ+878xQSoiIKrz7lR8qqfZ/IF6CvPuVHyqp9n8gWTxj4MfVo8M+LP0/Tachta32P8AJbZ+0awcRzLndJwEBzYAMNJdBDg71rRAtc66nkNrW+x/ktniKeLDiabmOaXzB1DTYBsiJvM8BpOvfhvy1Pn6uOu+PV5ehT2nXkh2GdqYuQIzANkwdxJJ6tCpP3pVhx9GfYAgTrL8sabhcxO+JEE2UW4wgZ3Um3vHCdRaJI04b53DTxWVo5ynmuJ4nK3KDbjm+B6lfVF9TadUBp9GeSQTAOl2wD0dSCe8cLrY4WoXMaXAtJAJB1BIuCta7DYrNLajIcWzmBMANaHBo3SQ4995tGZgG1hm54tPq5cu63SkwJv1IMsqBuZ2+BJFhexjU+SmKsoad7vzFRPcU5gb5Paf00UgaBoqomBSFVEUikLV8otktxVE0n5gCQ6WQCCAYN7G+5bVFExmMSmmqaZiqO8Nbye2S3C0G0m3iSSdS4mST/u5bJESIxGCqqapzPeVIVHMB1E9quRShB6K3dLfdJHwFlTm3jR8+8AfywshEHG/tGB9E6TWj+Iy4M7ndVlw/JT5bhv7jV3v7TPkY/us/By4Lkp8tw39xv6qpd+JHk+j4f8AI1/9ej1Pa2Mw7HtbWZmJEg5cwHSAaOokzHulYtTamEziKeYzMhhtLxLri3Ta090rPx+Ocx2VtJz5AMgWu7L8NT3KB22P/r1jYRDJ3C3Ubn7pCtvnGQ3a9Pm21CSA7NFjMNkzEcBKgp8oqJzetA+qTPrG0Dg2e9RjbDQ5zRh6k5vZAzEQ0uExIAgF3YpG7VJy/wAtVGYaEARpAdw1+B4INtTeHAEaFXLE2ZWz0webNO5GUiCIcQJEWnXvWWgKHC6H3nfmKmUOF0PvO/MUEqIiCq8+5UfKqn2fyBegrBxWyKFR2apTBdpNx4wVS12mq1FvlpnG61pL8Wa+aY8Gg5D61vsf5LaV9hy/M2rUbmeXvGbWRHR9mwa3sHWs3CbLpUp5tuWYmCd2m/rWRzI4u+8fNdNJZqs2oonweNRdi7cmuPFqxsJtv4lWBxcT7Ws+98FfS2K1rw/PUJlpMu1LQQJ+8TGi2PMji77x805kcXfePmrG7gvlJVnMji77x805kcXfePmm4vVmH073fmKcyOLvvHzVzGgCBuTxFyIikEREBERAREQEREBERByf7Sx/J/8A6M/yXA8lfluG/uNXseLwjKrCyq0PadQRI4ha+hyZwjHBzKDGuaZBEgg8Rdca7U1VRLU0uvps6eq1Mbzn+4bZIUXo7frfed5p6O3633nea7MtJkEzF+KrCi9Hb9b7zvNPR2/W+87zQSqqh9Hb9b7zvNPR2/W+87zQSqLC6H3nfmKejt+t953mpKdMNEDRBVERBVERAREQEREBERAREQEREBERAREQEREBERAREQEREBERAREQEREBERBRERBVERAREQEREBERAREQEREBERAREQEREBERAREQEREBERAREQEREBERBRERBVERAREQEREBERAREQEREBERAREQEREBERAREQEREBERAREQEREBERBRERBVERAREQEREBERAREQEREBERAREQEREBERAREQEREBERAREQEREBERBRERB//Z"/>
          <p:cNvSpPr>
            <a:spLocks noChangeAspect="1" noChangeArrowheads="1"/>
          </p:cNvSpPr>
          <p:nvPr/>
        </p:nvSpPr>
        <p:spPr bwMode="auto">
          <a:xfrm>
            <a:off x="155575" y="-1363663"/>
            <a:ext cx="3810000" cy="284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9462" name="AutoShape 6" descr="data:image/jpeg;base64,/9j/4AAQSkZJRgABAQAAAQABAAD/2wCEAAkGBxISERIUEBIUFRUUFxgUFxcVFxgWGxwYGBQWFhQXFBkYHSggGBwmGxQWITEiJSktMC4uGB8zODUsNygtLisBCgoKDg0OGxAQGzckHSAvKy8wLywtLC0vLTA0MC4uLCw0KzQsLCwsLCwvLDQsLDQsLCwtLCw0LywsLCwsNCwsLP/AABEIAMIBAwMBIgACEQEDEQH/xAAbAAEAAQUBAAAAAAAAAAAAAAAAAwECBAUGB//EAEQQAAEDAgMDCAUJCAICAwAAAAEAAhEDIQQSMQVBUQYTImFxgZHRFDJScqE0QlNigpKxssEHFSMkM3PC8EPhovFjZIP/xAAaAQEAAwEBAQAAAAAAAAAAAAAAAQQFAwIG/8QALxEBAAEDAgQDCAIDAQAAAAAAAAECAxEEIQUSEzFBgbEiMjM0cZHB0RShI3KCBv/aAAwDAQACEQMRAD8A9xREQEREBERAREQEREBERAREQEREBERAREQEREBERAREQEREBERAREQUREQVREQEREBERAREQEREBERAREQEREBERAREQEREBERAREQEREBERAREQUREQVRFFVxLG+s5rZ4kBRVVFMZkiMpUULMUx3qvaewgq7nm8Qoiumd4lOEiKznW8QnOt4hTzQheis51vEJzreITmgXorOdbxCc63iEzAvRWCqOKvTIItPtnb7MM9jajHQ+OmNAXVWU2h28SX26xGpE2UeVGHcHGSMrM/SESM2To36RktFvabxUjdotPiuUdBjg0lxktaC0ZhLmZxEajLBnTwMY55W4cSSKgAGaS0aAVXOsDNhQefBB0CLQV+VdBtN7wHktgZXDISXU3VWi+gysdc8DEpX5WUG02VBmIe/KJaW2D2Ne++oHONMC504wG/Rc83lbRyhxDgIGeR6stae8DO0lxgRJmxVaPK2g6Ac0kA2BIAIzEyYsB1dkoOgREQEVlSqGglxAAuSTAHaVhs2zhiQBXpEmwAe09gF1MRM9nma6Y2mWeih9JZ7QVfSWe0PFQnMJUUXpLPaHinpLPaCGYSoovSWe0E9JZ7Q8UMwlRQ+ks9oeKka4ESLgonKqIiCq57aGBdVrPM2blFhJuJ4roVz+Lx/M4ipacwbvjQarL4r0enTF73c7/AGlY0/PzTyd8L+T9EsfWadRl6uMLIbt/DZnNdVDHNLgWvlh6JgloddwneLaqDYFYvfWc7U5dO9Ufi8CXOLuazDMXFzeDntfMi9w//Tf3wvk/jU8nbfH0zKNTnqTzd9vRkU+UGGcDFVtnFpm1xExOtnBS0ttYd2bLWYcoJdDgYAiZ4esPFYtRmB1c2jcnUCZJg24khX034OQRzOYzGky4tJgcSQ3tIWi4D+UmFAJFZjocGQ0hxklosB7w8CdxVanKLCj/AJmmxNjpHE7p3cVDVZgWh8soxSu4BoMGToI1lpsOtULcA65bQ3gSG7uj/j8Agzf33hrTXpiSAJcBJJgAT1rMw9ZtRrXsIc1wkEaEHQhaehSwN3NFHon1jFiHH1SdACDpbVZWF2lhmsaGVKbWwMokNEG4gd8oM6qLd4/EK8KLnQ5oc0yDBBG8SLhSheY7ihaOCs9GZBGVsEQRAuL2+J8VKi9CFmFYAAGNhoDQIFg31QOoblfzTdYE6aDTgqVqzWNLnuDWjUuIAHaStVU5S4eYY7OdBliPEkDrQbQYdoEBrYsYgbtPwVeZb7I1nQanU9vWtJT5StdMU3ZtA2ZJPcIjrv42V9Lbby4tdSDTE+sT3QGyg2/o7PZbu3DcZHxVwpN1gX6hu0WtO2Wj1m+BP+YasvCbQpVPUe0kaibjtGoRGYZSIiJc1y9pOfhmsbrUrU2cBcmJ6pjwXLu5MvwuIw7i7O3nackNgXcN8nfa8ajrjpP2iOjCAi0VWG1tM2i0FXlU/FVcNTDAxvO0y4TmJcHiINrdy0tN1el7Hu75+zC13Q6/+T3vZx93f43GsotDqhIBc1shpddzg1s5QYEkCTa6xnbdwwbm5+mRrIcHWte3vN8QsjHmnlAqgFpIsRmuDmFurLPVCwMuCa3KBRyk5YERMReNLM/8Vmt1ku21hxM16QyiTL2wLkXv1KT96UIaeepw6cpzNgwYOU77iFg1KWBDaji2iWwM8Bp35mzFzcSB1K7msGIfFKGm0EEBz3l08JLpM9qC+hygwz5isyBvLgAewzeLTGkhXjbuGJI5+lYAnpiOlmy30vkd4KAMwIYGgUcmgAykbrADsHgrDQwDiCW4cmwFm7hDRH2iO9BtqOJY8uDHtcW+sAQYnSY0VMMIzD6x/QqmFwVOnPNsa2YByiJgQJ42V1DV/vH8AiEqIiJVXJbe/ru7B+C61clt7+u7sH4LB/8AQ/LR/tHpK7oPi+TN5Mf8v2f1UdStQzEOwwc7M4dBoJu4N6cgQTY7xGUzopOS/wDy/Z/VZXOYvp9CnqMl92cySZv0Y4b+w2uDfJ0efq56v40tccXRzfJHb75b6tF+vfrbKZhPTMMB8kqAWP8ATA0zNE3sJDxwgzoVmirjfYpCTaTMCwMw651PgOKOqY63QpaCSDvvIEu0Fu3vtqKzHdi6BBnC1IefZF7F/H62n1j1qfAChULqfo+TLfpARrAiDYi0d0K+nUxtpZSuRIEyBJm+aDu8TwvssKXljecADoGYDSd8IIH7IoEQaTCL7hvIJ+LR4Kv7qofRM3jTiMp+FuxZiIIW0A1oawAAaDdrKuznePC6rUdA/wB3lUl3AeJ8l5nuHPDjHbb8VjbU2mygzO89TWi5cYmGjesh7yASQABc3/6XOMpCtU597YAORgNg1oNzG5zjBJ4ADcmZEYwZxJFTE5jvZSizBxDTEnXpO/6F9bBsaHHKGBpkOccpmJnTWVtG5hMECd+vUAJGsyuN25tTNVIc6SCWtBPRABg9pMSqWt1s6ejMU5meztZsxcnEzsyq+1KYy1Aw52j5ggHjqbz2KR3KKQHmm5pGkRYHt1stJgZrEgPJgxYhrVsH8nqxaCIO+1TzssuNXxCuOaKdvotdLTxtn+2RtzbDOaJoteHPs4kHMBqXfCOqVxQDmuD6BLSDIe0wZ3wQugOdrnNeDI+a4QdJ6J0K1+KotaZYYD7kdY17Fs8F4t1bn8a9TiqfH8SwuN6Cqin+Rbq2jw/MOv5JcsW1iKWIIbUAs71Q6NZB9V1j1HdGi6d2OafVg9cgDxOvdK8WrMIcCzUnM0jUPbdpHh8F7Ts2sKlKlUAAzsa+31mg/qtXVWYtzmO0uXD9VVepxPeHNcvn5sJ67TFRhhsdY7Tr1LhdifKcP/dZ+cL0P9ofyJ3vs/MvPNifKcP/AHWfnC0ND8tV5+jI4p85R5er1nbT2CmM9M1AXAZQCTBkPNtwbmJ46b1q3YzC9EOw7ukYaMoO55AgmAYDuj3blu8c+oA3mmhxzAGTEN+cdVh1amJJpkU2AA5nAkExFUFs5rH+nccTuF8R9SwPTsPGX0Z0Ey7o/OysJknX1gC7Sxmy2OAo0arZFEtAIADxlPRJiBNhJd/6WM/G4wRNFhJsACTePnEOIaJ37o3zaX0jGRPNUzpaY39K+bgP/LfFwzTs2jb+G20xbjM/ifFWjZNCI5pnh227Ok63WeKbOqVjm59rW3GXLwi83O9ZqCiioau94/gFLKioau94/gEQlRERKq5Lb39d3YPwXWlazaGCovdNR2V0e0BbvWXxbSV6mxyUTvnO6xpbsW68ywuS/wDy/Z/VZLdkPGbLiHiS423ZnOdxvGYC/shSYHD0qc83U1iek06TH4rLzt+k+LfJdeHWarGnpt1d4z2+rzfriu5NUNaNj1b/AMzUvrAPwl3+yd91sMBh3UwQ6o58mQXagZQI67gnvV3ON+k+LfJOcb9J8W+Su8ziyEWPzjfpPi3yVc4+k+LfJMidUUOdv0nxb5K8N+sfh5JkVq6d4/EK4Kzm+JJ8P0CkSO41PKKqQxjAY5yo1h92ZcB2gR3rGoUQXuY4GAYaZnTXsdMq/lI0HmidGl7pG5wbDD4lWYcBjcpMHNOY8bXPE7vFexNzhb0ajgODg3X8YPcud2rs3D89zlw17hmkRIN3ZZ00JIhdJiMdRazLUI7te5anF4hjmFjhULTNwxwdffOXKSuV2zRciOaM43eqa5p7L6dajGVtNxA0mcsW06/PcrGUKd+lVbc9Eve0RO7cdVz1PlKMP/CxFQFzYhxpuzRuL2gy0x1LMqbTLmhzcUDJlrmkwADo4XMd6ReoxmZx9XuqxcjE42ll7fp0hRc4VCcgLukczrWaQTcSSOI6lxtTFtIvb6u+T1LZP2JiKtNuWk5zyBFZ1VrmWjMQyQXaaHxVmzeR2Je+ctMkNEuc/wBozbomND4qzpLVim915xnG37ZXEuvXb6NMTjvP6afDtfVq0qbGkOc7KC4W6RgExuEjTgvaNm4UUaVOkCSKbGsBO/KAJPgtLye5Ksw7hUqOz1NAYhreOUces/BdGuuqvRcq27Qjh+lmzTmqN5cz+0P5E732fmXnWyDGIoH/AOVn5wvYNqYSnVpOZW9Qi94iDIM7oK5nD8k8C17XNxDpa4OH8SmbgyPm9S76XV27dqaKu85Vtdw69fv03aO0Y/p0+0MKagYGvczK7MS3UiCC3W0h2qw27NrCP5l87zl3zuExp1brRJnL5xv03xZ5KvON+n+LPJZza3a8bJrXPpT5vfLxMiBmsBA7d8iylbs2qDT/AJh5DIkH53TzXIPDo/6QcvnG/T/FnknON+n+LPJDdgVNlVjH8y62b5u8gifWsbnTjugKjtj1SHD0l/SLj6t7mWwc0iJOh4aQthzjfp/izyTnG/T/ABZ5IbmzsO6m0hz85LnOkiPWMx8VLh/ne8f0UOdv0/xZ5LIoMAAgyNZ1mbyiF6IiJVXH7T2Q6viqxzta1uUS7iWAwF2C5DHbTFDF187M7XBlrRIaIMHXVUOIdPkp6nu5/Erek6nNPT74/MJ+SOGNOpiGOiW5NND6xBHcVnv5RUWPcyqH03NdlEtzZrtAI5vNAl7fWjXqKweSmKdVqYh7ok5LDQQHAAeCridsVC483gX1IquZmgRDKga93SAgkNMXictzBj3oOXoxy9t8fd51fN1Z5u+3ozBymw8Ey4WkS1wkbiLWvAvF3Ab1Nhdv4ao8MZUlxsBlcLlmcCSIkt6UcFqxtGsch9BMhoLuiAZymzZ9X1nDfqZjfK/aFZr5GBMhrSC253ggHKPmkDiDNiLq4rOihIXOt5RVXNa5mDrODm5p0+YXAXEyYG7fGohdCwyBuQVIUeHHR7yPiVKVC1jhaRqToTqZ4qPETIoTTO9x7oCsOTeSeqSfgEyLNp4cVGQY7CYkbxO7zhcvQ2lVaDTFKs5+nqGIAEdL1XXnQrqw32aY7TA8yrMTReYcDcbhw71GZHKYXCVySW0iBPt5JtvIv4Qs00cQQQebg2jPUf4kLYZgOB6jr4Fa7lRtg0sJVe0dINytjc55yA92ae5JmYjL3RTzVRTHi8o2yecxFVznZpcd0iG9EXI4BdZsrknXOFo1KbBJaXQTuc4lp1AmCNywuQnJn0qo51Weap69bj6rb6iLnuG9erNo1WiGvYQNA5sdl2+SqUWIuRM17xLV1t+LeLVvvHf9NHsfYtZtNrC+owNEXyDX1oAmLniuhweFFNsCTxJ1No/0KLnqo1YD1jT4Sfgqtxm4i/AET4Ogq3TEUxFMdoZNWZnMsxFB6Rxa8d0/llPSmcY7ZH4r08tBy/oPqYZtNnrVK1NkaAyTr1SAe5crg+S9TCYrBvc6m9rqwZLNzhNj4EdoXS/tBxMYVjmOu2tTcC0ibSbFaOlylGIxeGZSpmmx1Vj35jcvEiwBiNN0krhXy82/fZr6Sb8af2Pd9rP2dxjdq0aLw2q7JmGYF1mwHNbd2gMubbrUTuUGGDg3nWybjUjSRpxGnGRvKu2jWw4cBXDSYBGZs6vEQY9prT1QCVH/ACdQgRRcZygZWm8FsRHCR4ruyFw5Q4WATWpiZiXC+XWOP/YUlXbOHa4sdVYHCZBN7GDbqP4HgrzsqgRBo0yL2yNjpCHbt8CeKV9lUXmX0mEzMlo45r8RN44oMYcosLN6rWixl3RF4jW83FutZeF2jSqkim9riAHEAzAJIBPUS0+Ct/dVD6GlrPqN1mZ01kBTUsIxpzNY0GA2QADA0E8OpBNChwgsfed+YqdQ4XQ+878xQSoiIKrz7lR8qqfZ/IF6CvPuVHyqp9n8gWTxj4MfVo8M+LP0/Tachta32P8AJbZ+0awcRzLndJwEBzYAMNJdBDg71rRAtc66nkNrW+x/ktniKeLDiabmOaXzB1DTYBsiJvM8BpOvfhvy1Pn6uOu+PV5ehT2nXkh2GdqYuQIzANkwdxJJ6tCpP3pVhx9GfYAgTrL8sabhcxO+JEE2UW4wgZ3Um3vHCdRaJI04b53DTxWVo5ynmuJ4nK3KDbjm+B6lfVF9TadUBp9GeSQTAOl2wD0dSCe8cLrY4WoXMaXAtJAJB1BIuCta7DYrNLajIcWzmBMANaHBo3SQ4995tGZgG1hm54tPq5cu63SkwJv1IMsqBuZ2+BJFhexjU+SmKsoad7vzFRPcU5gb5Paf00UgaBoqomBSFVEUikLV8otktxVE0n5gCQ6WQCCAYN7G+5bVFExmMSmmqaZiqO8Nbye2S3C0G0m3iSSdS4mST/u5bJESIxGCqqapzPeVIVHMB1E9quRShB6K3dLfdJHwFlTm3jR8+8AfywshEHG/tGB9E6TWj+Iy4M7ndVlw/JT5bhv7jV3v7TPkY/us/By4Lkp8tw39xv6qpd+JHk+j4f8AI1/9ej1Pa2Mw7HtbWZmJEg5cwHSAaOokzHulYtTamEziKeYzMhhtLxLri3Ta090rPx+Ocx2VtJz5AMgWu7L8NT3KB22P/r1jYRDJ3C3Ubn7pCtvnGQ3a9Pm21CSA7NFjMNkzEcBKgp8oqJzetA+qTPrG0Dg2e9RjbDQ5zRh6k5vZAzEQ0uExIAgF3YpG7VJy/wAtVGYaEARpAdw1+B4INtTeHAEaFXLE2ZWz0webNO5GUiCIcQJEWnXvWWgKHC6H3nfmKmUOF0PvO/MUEqIiCq8+5UfKqn2fyBegrBxWyKFR2apTBdpNx4wVS12mq1FvlpnG61pL8Wa+aY8Gg5D61vsf5LaV9hy/M2rUbmeXvGbWRHR9mwa3sHWs3CbLpUp5tuWYmCd2m/rWRzI4u+8fNdNJZqs2oonweNRdi7cmuPFqxsJtv4lWBxcT7Ws+98FfS2K1rw/PUJlpMu1LQQJ+8TGi2PMji77x805kcXfePmrG7gvlJVnMji77x805kcXfePmm4vVmH073fmKcyOLvvHzVzGgCBuTxFyIikEREBERAREQEREBERByf7Sx/J/8A6M/yXA8lfluG/uNXseLwjKrCyq0PadQRI4ha+hyZwjHBzKDGuaZBEgg8Rdca7U1VRLU0uvps6eq1Mbzn+4bZIUXo7frfed5p6O3633nea7MtJkEzF+KrCi9Hb9b7zvNPR2/W+87zQSqqh9Hb9b7zvNPR2/W+87zQSqLC6H3nfmKejt+t953mpKdMNEDRBVERBVERAREQEREBERAREQEREBERAREQEREBERAREQEREBERAREQEREBERBRERBVERAREQEREBERAREQEREBERAREQEREBERAREQEREBERAREQEREBERBRERBVERAREQEREBERAREQEREBERAREQEREBERAREQEREBERAREQEREBERBRERBVERAREQEREBERAREQEREBERAREQEREBERAREQEREBERAREQEREBERBRERB//Z"/>
          <p:cNvSpPr>
            <a:spLocks noChangeAspect="1" noChangeArrowheads="1"/>
          </p:cNvSpPr>
          <p:nvPr/>
        </p:nvSpPr>
        <p:spPr bwMode="auto">
          <a:xfrm>
            <a:off x="155575" y="-1363663"/>
            <a:ext cx="3810000" cy="284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BE">
              <a:latin typeface="Gill Sans MT" pitchFamily="34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Image 8" descr="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146050" y="65088"/>
            <a:ext cx="8997950" cy="6286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>
                <a:solidFill>
                  <a:srgbClr val="336699"/>
                </a:solidFill>
                <a:latin typeface="Calibri" pitchFamily="34" charset="0"/>
              </a:rPr>
              <a:t>Le stress, un indicateur d’erreur cognitive !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071563" y="1214438"/>
            <a:ext cx="7858125" cy="4673600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50000">
                <a:srgbClr val="CC0000"/>
              </a:gs>
              <a:gs pos="100000">
                <a:srgbClr val="FFFFF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Stress </a:t>
            </a:r>
          </a:p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= </a:t>
            </a:r>
          </a:p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attitude inadaptée</a:t>
            </a:r>
          </a:p>
        </p:txBody>
      </p:sp>
      <p:pic>
        <p:nvPicPr>
          <p:cNvPr id="20484" name="Image 6" descr="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72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1214438" y="142875"/>
            <a:ext cx="7358062" cy="7048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>
                <a:solidFill>
                  <a:srgbClr val="336699"/>
                </a:solidFill>
                <a:latin typeface="Calibri" pitchFamily="34" charset="0"/>
              </a:rPr>
              <a:t>Les modes mentaux, un état d’esprit…</a:t>
            </a: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1225550" y="1792288"/>
            <a:ext cx="7837488" cy="1127125"/>
            <a:chOff x="511" y="1129"/>
            <a:chExt cx="4937" cy="710"/>
          </a:xfrm>
        </p:grpSpPr>
        <p:sp>
          <p:nvSpPr>
            <p:cNvPr id="21533" name="Text Box 3"/>
            <p:cNvSpPr txBox="1">
              <a:spLocks noChangeArrowheads="1"/>
            </p:cNvSpPr>
            <p:nvPr/>
          </p:nvSpPr>
          <p:spPr bwMode="auto">
            <a:xfrm>
              <a:off x="511" y="1220"/>
              <a:ext cx="1129" cy="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Mode </a:t>
              </a:r>
            </a:p>
            <a:p>
              <a:pPr eaLnBrk="0" hangingPunct="0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Mental</a:t>
              </a:r>
              <a:r>
                <a:rPr lang="fr-FR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Automatique MMA</a:t>
              </a:r>
            </a:p>
          </p:txBody>
        </p:sp>
        <p:sp>
          <p:nvSpPr>
            <p:cNvPr id="21534" name="Text Box 4"/>
            <p:cNvSpPr txBox="1">
              <a:spLocks noChangeArrowheads="1"/>
            </p:cNvSpPr>
            <p:nvPr/>
          </p:nvSpPr>
          <p:spPr bwMode="auto">
            <a:xfrm>
              <a:off x="3661" y="1129"/>
              <a:ext cx="1788" cy="7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eaLnBrk="0" hangingPunct="0">
                <a:lnSpc>
                  <a:spcPct val="8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>
                  <a:solidFill>
                    <a:srgbClr val="333399"/>
                  </a:solidFill>
                  <a:latin typeface="Calibri" pitchFamily="34" charset="0"/>
                  <a:cs typeface="Arial" charset="0"/>
                </a:rPr>
                <a:t>Mode </a:t>
              </a:r>
            </a:p>
            <a:p>
              <a:pPr algn="r" eaLnBrk="0" hangingPunct="0">
                <a:lnSpc>
                  <a:spcPct val="8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>
                  <a:solidFill>
                    <a:srgbClr val="333399"/>
                  </a:solidFill>
                  <a:latin typeface="Calibri" pitchFamily="34" charset="0"/>
                  <a:cs typeface="Arial" charset="0"/>
                </a:rPr>
                <a:t>Mental </a:t>
              </a:r>
            </a:p>
            <a:p>
              <a:pPr algn="r" eaLnBrk="0" hangingPunct="0">
                <a:lnSpc>
                  <a:spcPct val="8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 b="1">
                  <a:solidFill>
                    <a:srgbClr val="333399"/>
                  </a:solidFill>
                  <a:latin typeface="Calibri" pitchFamily="34" charset="0"/>
                  <a:cs typeface="Arial" charset="0"/>
                </a:rPr>
                <a:t>Préfrontal</a:t>
              </a:r>
            </a:p>
            <a:p>
              <a:pPr algn="r" eaLnBrk="0" hangingPunct="0">
                <a:lnSpc>
                  <a:spcPct val="8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2000" b="1">
                  <a:solidFill>
                    <a:srgbClr val="333399"/>
                  </a:solidFill>
                  <a:latin typeface="Calibri" pitchFamily="34" charset="0"/>
                  <a:cs typeface="Arial" charset="0"/>
                </a:rPr>
                <a:t>MMP</a:t>
              </a:r>
            </a:p>
          </p:txBody>
        </p:sp>
        <p:grpSp>
          <p:nvGrpSpPr>
            <p:cNvPr id="21535" name="Group 5"/>
            <p:cNvGrpSpPr>
              <a:grpSpLocks/>
            </p:cNvGrpSpPr>
            <p:nvPr/>
          </p:nvGrpSpPr>
          <p:grpSpPr bwMode="auto">
            <a:xfrm>
              <a:off x="3756" y="1220"/>
              <a:ext cx="705" cy="498"/>
              <a:chOff x="3756" y="1220"/>
              <a:chExt cx="705" cy="498"/>
            </a:xfrm>
          </p:grpSpPr>
          <p:pic>
            <p:nvPicPr>
              <p:cNvPr id="21541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4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3756" y="1220"/>
                <a:ext cx="706" cy="49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1542" name="Freeform 7"/>
              <p:cNvSpPr>
                <a:spLocks noChangeArrowheads="1"/>
              </p:cNvSpPr>
              <p:nvPr/>
            </p:nvSpPr>
            <p:spPr bwMode="auto">
              <a:xfrm>
                <a:off x="3886" y="1302"/>
                <a:ext cx="151" cy="220"/>
              </a:xfrm>
              <a:custGeom>
                <a:avLst/>
                <a:gdLst>
                  <a:gd name="T0" fmla="*/ 1 w 852"/>
                  <a:gd name="T1" fmla="*/ 0 h 1259"/>
                  <a:gd name="T2" fmla="*/ 0 w 852"/>
                  <a:gd name="T3" fmla="*/ 0 h 1259"/>
                  <a:gd name="T4" fmla="*/ 0 w 852"/>
                  <a:gd name="T5" fmla="*/ 1 h 1259"/>
                  <a:gd name="T6" fmla="*/ 0 w 852"/>
                  <a:gd name="T7" fmla="*/ 1 h 1259"/>
                  <a:gd name="T8" fmla="*/ 1 w 852"/>
                  <a:gd name="T9" fmla="*/ 1 h 1259"/>
                  <a:gd name="T10" fmla="*/ 1 w 852"/>
                  <a:gd name="T11" fmla="*/ 1 h 1259"/>
                  <a:gd name="T12" fmla="*/ 1 w 852"/>
                  <a:gd name="T13" fmla="*/ 1 h 1259"/>
                  <a:gd name="T14" fmla="*/ 1 w 852"/>
                  <a:gd name="T15" fmla="*/ 1 h 1259"/>
                  <a:gd name="T16" fmla="*/ 1 w 852"/>
                  <a:gd name="T17" fmla="*/ 1 h 1259"/>
                  <a:gd name="T18" fmla="*/ 1 w 852"/>
                  <a:gd name="T19" fmla="*/ 1 h 1259"/>
                  <a:gd name="T20" fmla="*/ 1 w 852"/>
                  <a:gd name="T21" fmla="*/ 1 h 1259"/>
                  <a:gd name="T22" fmla="*/ 1 w 852"/>
                  <a:gd name="T23" fmla="*/ 1 h 1259"/>
                  <a:gd name="T24" fmla="*/ 0 w 852"/>
                  <a:gd name="T25" fmla="*/ 1 h 1259"/>
                  <a:gd name="T26" fmla="*/ 1 w 852"/>
                  <a:gd name="T27" fmla="*/ 1 h 1259"/>
                  <a:gd name="T28" fmla="*/ 1 w 852"/>
                  <a:gd name="T29" fmla="*/ 0 h 1259"/>
                  <a:gd name="T30" fmla="*/ 1 w 852"/>
                  <a:gd name="T31" fmla="*/ 0 h 1259"/>
                  <a:gd name="T32" fmla="*/ 1 w 852"/>
                  <a:gd name="T33" fmla="*/ 0 h 1259"/>
                  <a:gd name="T34" fmla="*/ 1 w 852"/>
                  <a:gd name="T35" fmla="*/ 0 h 12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2"/>
                  <a:gd name="T55" fmla="*/ 0 h 1259"/>
                  <a:gd name="T56" fmla="*/ 852 w 852"/>
                  <a:gd name="T57" fmla="*/ 1259 h 12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2" h="1259">
                    <a:moveTo>
                      <a:pt x="519" y="28"/>
                    </a:moveTo>
                    <a:cubicBezTo>
                      <a:pt x="436" y="56"/>
                      <a:pt x="238" y="214"/>
                      <a:pt x="152" y="325"/>
                    </a:cubicBezTo>
                    <a:cubicBezTo>
                      <a:pt x="66" y="436"/>
                      <a:pt x="10" y="565"/>
                      <a:pt x="5" y="694"/>
                    </a:cubicBezTo>
                    <a:cubicBezTo>
                      <a:pt x="0" y="823"/>
                      <a:pt x="44" y="1010"/>
                      <a:pt x="123" y="1099"/>
                    </a:cubicBezTo>
                    <a:cubicBezTo>
                      <a:pt x="202" y="1188"/>
                      <a:pt x="376" y="1205"/>
                      <a:pt x="479" y="1229"/>
                    </a:cubicBezTo>
                    <a:cubicBezTo>
                      <a:pt x="582" y="1253"/>
                      <a:pt x="684" y="1244"/>
                      <a:pt x="744" y="1246"/>
                    </a:cubicBezTo>
                    <a:cubicBezTo>
                      <a:pt x="804" y="1248"/>
                      <a:pt x="824" y="1259"/>
                      <a:pt x="838" y="1241"/>
                    </a:cubicBezTo>
                    <a:cubicBezTo>
                      <a:pt x="852" y="1223"/>
                      <a:pt x="832" y="1178"/>
                      <a:pt x="827" y="1135"/>
                    </a:cubicBezTo>
                    <a:cubicBezTo>
                      <a:pt x="822" y="1092"/>
                      <a:pt x="823" y="1015"/>
                      <a:pt x="808" y="985"/>
                    </a:cubicBezTo>
                    <a:cubicBezTo>
                      <a:pt x="793" y="955"/>
                      <a:pt x="767" y="970"/>
                      <a:pt x="734" y="957"/>
                    </a:cubicBezTo>
                    <a:cubicBezTo>
                      <a:pt x="701" y="944"/>
                      <a:pt x="646" y="926"/>
                      <a:pt x="608" y="905"/>
                    </a:cubicBezTo>
                    <a:cubicBezTo>
                      <a:pt x="570" y="884"/>
                      <a:pt x="536" y="862"/>
                      <a:pt x="503" y="828"/>
                    </a:cubicBezTo>
                    <a:cubicBezTo>
                      <a:pt x="470" y="794"/>
                      <a:pt x="420" y="748"/>
                      <a:pt x="413" y="699"/>
                    </a:cubicBezTo>
                    <a:cubicBezTo>
                      <a:pt x="406" y="650"/>
                      <a:pt x="434" y="586"/>
                      <a:pt x="460" y="534"/>
                    </a:cubicBezTo>
                    <a:cubicBezTo>
                      <a:pt x="486" y="482"/>
                      <a:pt x="526" y="428"/>
                      <a:pt x="567" y="387"/>
                    </a:cubicBezTo>
                    <a:cubicBezTo>
                      <a:pt x="608" y="346"/>
                      <a:pt x="692" y="326"/>
                      <a:pt x="706" y="287"/>
                    </a:cubicBezTo>
                    <a:cubicBezTo>
                      <a:pt x="720" y="248"/>
                      <a:pt x="682" y="197"/>
                      <a:pt x="651" y="154"/>
                    </a:cubicBezTo>
                    <a:cubicBezTo>
                      <a:pt x="620" y="111"/>
                      <a:pt x="602" y="0"/>
                      <a:pt x="519" y="28"/>
                    </a:cubicBezTo>
                    <a:close/>
                  </a:path>
                </a:pathLst>
              </a:custGeom>
              <a:solidFill>
                <a:srgbClr val="3366FF">
                  <a:alpha val="41960"/>
                </a:srgbClr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BE">
                  <a:latin typeface="Gill Sans MT" pitchFamily="34" charset="0"/>
                </a:endParaRPr>
              </a:p>
            </p:txBody>
          </p:sp>
        </p:grpSp>
        <p:grpSp>
          <p:nvGrpSpPr>
            <p:cNvPr id="21536" name="Group 8"/>
            <p:cNvGrpSpPr>
              <a:grpSpLocks/>
            </p:cNvGrpSpPr>
            <p:nvPr/>
          </p:nvGrpSpPr>
          <p:grpSpPr bwMode="auto">
            <a:xfrm>
              <a:off x="1468" y="1241"/>
              <a:ext cx="705" cy="497"/>
              <a:chOff x="1468" y="1241"/>
              <a:chExt cx="705" cy="497"/>
            </a:xfrm>
          </p:grpSpPr>
          <p:pic>
            <p:nvPicPr>
              <p:cNvPr id="21537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40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1468" y="1241"/>
                <a:ext cx="706" cy="49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1538" name="Freeform 10"/>
              <p:cNvSpPr>
                <a:spLocks noChangeArrowheads="1"/>
              </p:cNvSpPr>
              <p:nvPr/>
            </p:nvSpPr>
            <p:spPr bwMode="auto">
              <a:xfrm>
                <a:off x="1724" y="1458"/>
                <a:ext cx="190" cy="133"/>
              </a:xfrm>
              <a:custGeom>
                <a:avLst/>
                <a:gdLst>
                  <a:gd name="T0" fmla="*/ 0 w 1073"/>
                  <a:gd name="T1" fmla="*/ 1 h 759"/>
                  <a:gd name="T2" fmla="*/ 0 w 1073"/>
                  <a:gd name="T3" fmla="*/ 1 h 759"/>
                  <a:gd name="T4" fmla="*/ 0 w 1073"/>
                  <a:gd name="T5" fmla="*/ 1 h 759"/>
                  <a:gd name="T6" fmla="*/ 0 w 1073"/>
                  <a:gd name="T7" fmla="*/ 0 h 759"/>
                  <a:gd name="T8" fmla="*/ 0 w 1073"/>
                  <a:gd name="T9" fmla="*/ 1 h 759"/>
                  <a:gd name="T10" fmla="*/ 0 w 1073"/>
                  <a:gd name="T11" fmla="*/ 1 h 759"/>
                  <a:gd name="T12" fmla="*/ 1 w 1073"/>
                  <a:gd name="T13" fmla="*/ 1 h 759"/>
                  <a:gd name="T14" fmla="*/ 1 w 1073"/>
                  <a:gd name="T15" fmla="*/ 0 h 759"/>
                  <a:gd name="T16" fmla="*/ 1 w 1073"/>
                  <a:gd name="T17" fmla="*/ 0 h 759"/>
                  <a:gd name="T18" fmla="*/ 1 w 1073"/>
                  <a:gd name="T19" fmla="*/ 0 h 759"/>
                  <a:gd name="T20" fmla="*/ 1 w 1073"/>
                  <a:gd name="T21" fmla="*/ 0 h 759"/>
                  <a:gd name="T22" fmla="*/ 1 w 1073"/>
                  <a:gd name="T23" fmla="*/ 1 h 759"/>
                  <a:gd name="T24" fmla="*/ 0 w 1073"/>
                  <a:gd name="T25" fmla="*/ 1 h 759"/>
                  <a:gd name="T26" fmla="*/ 0 w 1073"/>
                  <a:gd name="T27" fmla="*/ 1 h 759"/>
                  <a:gd name="T28" fmla="*/ 0 w 1073"/>
                  <a:gd name="T29" fmla="*/ 1 h 7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3"/>
                  <a:gd name="T46" fmla="*/ 0 h 759"/>
                  <a:gd name="T47" fmla="*/ 1073 w 1073"/>
                  <a:gd name="T48" fmla="*/ 759 h 7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3" h="759">
                    <a:moveTo>
                      <a:pt x="107" y="737"/>
                    </a:moveTo>
                    <a:cubicBezTo>
                      <a:pt x="91" y="718"/>
                      <a:pt x="18" y="664"/>
                      <a:pt x="9" y="625"/>
                    </a:cubicBezTo>
                    <a:cubicBezTo>
                      <a:pt x="0" y="586"/>
                      <a:pt x="24" y="531"/>
                      <a:pt x="50" y="505"/>
                    </a:cubicBezTo>
                    <a:cubicBezTo>
                      <a:pt x="76" y="479"/>
                      <a:pt x="124" y="470"/>
                      <a:pt x="165" y="469"/>
                    </a:cubicBezTo>
                    <a:cubicBezTo>
                      <a:pt x="206" y="468"/>
                      <a:pt x="260" y="482"/>
                      <a:pt x="295" y="498"/>
                    </a:cubicBezTo>
                    <a:cubicBezTo>
                      <a:pt x="330" y="514"/>
                      <a:pt x="338" y="555"/>
                      <a:pt x="376" y="564"/>
                    </a:cubicBezTo>
                    <a:cubicBezTo>
                      <a:pt x="414" y="573"/>
                      <a:pt x="461" y="572"/>
                      <a:pt x="522" y="555"/>
                    </a:cubicBezTo>
                    <a:cubicBezTo>
                      <a:pt x="583" y="538"/>
                      <a:pt x="671" y="515"/>
                      <a:pt x="741" y="464"/>
                    </a:cubicBezTo>
                    <a:cubicBezTo>
                      <a:pt x="811" y="413"/>
                      <a:pt x="886" y="323"/>
                      <a:pt x="940" y="248"/>
                    </a:cubicBezTo>
                    <a:cubicBezTo>
                      <a:pt x="994" y="173"/>
                      <a:pt x="1057" y="0"/>
                      <a:pt x="1065" y="15"/>
                    </a:cubicBezTo>
                    <a:cubicBezTo>
                      <a:pt x="1073" y="30"/>
                      <a:pt x="1039" y="242"/>
                      <a:pt x="988" y="337"/>
                    </a:cubicBezTo>
                    <a:cubicBezTo>
                      <a:pt x="937" y="432"/>
                      <a:pt x="851" y="518"/>
                      <a:pt x="760" y="584"/>
                    </a:cubicBezTo>
                    <a:cubicBezTo>
                      <a:pt x="669" y="650"/>
                      <a:pt x="527" y="703"/>
                      <a:pt x="439" y="731"/>
                    </a:cubicBezTo>
                    <a:cubicBezTo>
                      <a:pt x="351" y="759"/>
                      <a:pt x="274" y="746"/>
                      <a:pt x="230" y="750"/>
                    </a:cubicBezTo>
                    <a:cubicBezTo>
                      <a:pt x="230" y="750"/>
                      <a:pt x="107" y="737"/>
                      <a:pt x="107" y="737"/>
                    </a:cubicBezTo>
                    <a:close/>
                  </a:path>
                </a:pathLst>
              </a:custGeom>
              <a:solidFill>
                <a:srgbClr val="FF9900">
                  <a:alpha val="59999"/>
                </a:srgbClr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BE">
                  <a:latin typeface="Gill Sans MT" pitchFamily="34" charset="0"/>
                </a:endParaRPr>
              </a:p>
            </p:txBody>
          </p:sp>
          <p:sp>
            <p:nvSpPr>
              <p:cNvPr id="21539" name="Freeform 11"/>
              <p:cNvSpPr>
                <a:spLocks noChangeArrowheads="1"/>
              </p:cNvSpPr>
              <p:nvPr/>
            </p:nvSpPr>
            <p:spPr bwMode="auto">
              <a:xfrm>
                <a:off x="1691" y="1275"/>
                <a:ext cx="365" cy="243"/>
              </a:xfrm>
              <a:custGeom>
                <a:avLst/>
                <a:gdLst>
                  <a:gd name="T0" fmla="*/ 0 w 2061"/>
                  <a:gd name="T1" fmla="*/ 0 h 1390"/>
                  <a:gd name="T2" fmla="*/ 0 w 2061"/>
                  <a:gd name="T3" fmla="*/ 0 h 1390"/>
                  <a:gd name="T4" fmla="*/ 1 w 2061"/>
                  <a:gd name="T5" fmla="*/ 0 h 1390"/>
                  <a:gd name="T6" fmla="*/ 2 w 2061"/>
                  <a:gd name="T7" fmla="*/ 0 h 1390"/>
                  <a:gd name="T8" fmla="*/ 2 w 2061"/>
                  <a:gd name="T9" fmla="*/ 1 h 1390"/>
                  <a:gd name="T10" fmla="*/ 2 w 2061"/>
                  <a:gd name="T11" fmla="*/ 1 h 1390"/>
                  <a:gd name="T12" fmla="*/ 2 w 2061"/>
                  <a:gd name="T13" fmla="*/ 1 h 1390"/>
                  <a:gd name="T14" fmla="*/ 2 w 2061"/>
                  <a:gd name="T15" fmla="*/ 1 h 1390"/>
                  <a:gd name="T16" fmla="*/ 1 w 2061"/>
                  <a:gd name="T17" fmla="*/ 1 h 1390"/>
                  <a:gd name="T18" fmla="*/ 1 w 2061"/>
                  <a:gd name="T19" fmla="*/ 1 h 1390"/>
                  <a:gd name="T20" fmla="*/ 1 w 2061"/>
                  <a:gd name="T21" fmla="*/ 1 h 1390"/>
                  <a:gd name="T22" fmla="*/ 1 w 2061"/>
                  <a:gd name="T23" fmla="*/ 1 h 1390"/>
                  <a:gd name="T24" fmla="*/ 1 w 2061"/>
                  <a:gd name="T25" fmla="*/ 1 h 1390"/>
                  <a:gd name="T26" fmla="*/ 1 w 2061"/>
                  <a:gd name="T27" fmla="*/ 0 h 1390"/>
                  <a:gd name="T28" fmla="*/ 0 w 2061"/>
                  <a:gd name="T29" fmla="*/ 1 h 1390"/>
                  <a:gd name="T30" fmla="*/ 0 w 2061"/>
                  <a:gd name="T31" fmla="*/ 1 h 1390"/>
                  <a:gd name="T32" fmla="*/ 0 w 2061"/>
                  <a:gd name="T33" fmla="*/ 1 h 1390"/>
                  <a:gd name="T34" fmla="*/ 0 w 2061"/>
                  <a:gd name="T35" fmla="*/ 0 h 1390"/>
                  <a:gd name="T36" fmla="*/ 0 w 2061"/>
                  <a:gd name="T37" fmla="*/ 0 h 1390"/>
                  <a:gd name="T38" fmla="*/ 0 w 2061"/>
                  <a:gd name="T39" fmla="*/ 0 h 139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61"/>
                  <a:gd name="T61" fmla="*/ 0 h 1390"/>
                  <a:gd name="T62" fmla="*/ 2061 w 2061"/>
                  <a:gd name="T63" fmla="*/ 1390 h 139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61" h="1390">
                    <a:moveTo>
                      <a:pt x="0" y="294"/>
                    </a:moveTo>
                    <a:cubicBezTo>
                      <a:pt x="58" y="268"/>
                      <a:pt x="187" y="183"/>
                      <a:pt x="348" y="136"/>
                    </a:cubicBezTo>
                    <a:cubicBezTo>
                      <a:pt x="509" y="89"/>
                      <a:pt x="766" y="0"/>
                      <a:pt x="966" y="11"/>
                    </a:cubicBezTo>
                    <a:cubicBezTo>
                      <a:pt x="1166" y="22"/>
                      <a:pt x="1378" y="90"/>
                      <a:pt x="1548" y="201"/>
                    </a:cubicBezTo>
                    <a:cubicBezTo>
                      <a:pt x="1718" y="312"/>
                      <a:pt x="1909" y="497"/>
                      <a:pt x="1985" y="677"/>
                    </a:cubicBezTo>
                    <a:cubicBezTo>
                      <a:pt x="2061" y="857"/>
                      <a:pt x="2040" y="1168"/>
                      <a:pt x="2007" y="1279"/>
                    </a:cubicBezTo>
                    <a:cubicBezTo>
                      <a:pt x="1974" y="1390"/>
                      <a:pt x="1861" y="1359"/>
                      <a:pt x="1786" y="1341"/>
                    </a:cubicBezTo>
                    <a:cubicBezTo>
                      <a:pt x="1711" y="1323"/>
                      <a:pt x="1640" y="1203"/>
                      <a:pt x="1556" y="1170"/>
                    </a:cubicBezTo>
                    <a:cubicBezTo>
                      <a:pt x="1472" y="1137"/>
                      <a:pt x="1332" y="1159"/>
                      <a:pt x="1281" y="1143"/>
                    </a:cubicBezTo>
                    <a:cubicBezTo>
                      <a:pt x="1230" y="1127"/>
                      <a:pt x="1251" y="1086"/>
                      <a:pt x="1250" y="1071"/>
                    </a:cubicBezTo>
                    <a:cubicBezTo>
                      <a:pt x="1249" y="1056"/>
                      <a:pt x="1263" y="1076"/>
                      <a:pt x="1273" y="1054"/>
                    </a:cubicBezTo>
                    <a:cubicBezTo>
                      <a:pt x="1283" y="1032"/>
                      <a:pt x="1313" y="999"/>
                      <a:pt x="1311" y="937"/>
                    </a:cubicBezTo>
                    <a:cubicBezTo>
                      <a:pt x="1309" y="875"/>
                      <a:pt x="1330" y="759"/>
                      <a:pt x="1258" y="679"/>
                    </a:cubicBezTo>
                    <a:cubicBezTo>
                      <a:pt x="1186" y="599"/>
                      <a:pt x="1019" y="486"/>
                      <a:pt x="878" y="457"/>
                    </a:cubicBezTo>
                    <a:cubicBezTo>
                      <a:pt x="737" y="428"/>
                      <a:pt x="530" y="485"/>
                      <a:pt x="413" y="505"/>
                    </a:cubicBezTo>
                    <a:cubicBezTo>
                      <a:pt x="296" y="525"/>
                      <a:pt x="214" y="577"/>
                      <a:pt x="175" y="580"/>
                    </a:cubicBezTo>
                    <a:cubicBezTo>
                      <a:pt x="136" y="583"/>
                      <a:pt x="196" y="560"/>
                      <a:pt x="181" y="523"/>
                    </a:cubicBezTo>
                    <a:cubicBezTo>
                      <a:pt x="166" y="486"/>
                      <a:pt x="109" y="394"/>
                      <a:pt x="87" y="357"/>
                    </a:cubicBezTo>
                    <a:cubicBezTo>
                      <a:pt x="65" y="320"/>
                      <a:pt x="57" y="310"/>
                      <a:pt x="49" y="298"/>
                    </a:cubicBezTo>
                    <a:cubicBezTo>
                      <a:pt x="49" y="298"/>
                      <a:pt x="0" y="294"/>
                      <a:pt x="0" y="294"/>
                    </a:cubicBezTo>
                    <a:close/>
                  </a:path>
                </a:pathLst>
              </a:custGeom>
              <a:solidFill>
                <a:srgbClr val="ADEA00">
                  <a:alpha val="41960"/>
                </a:srgbClr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BE">
                  <a:latin typeface="Gill Sans MT" pitchFamily="34" charset="0"/>
                </a:endParaRPr>
              </a:p>
            </p:txBody>
          </p:sp>
          <p:sp>
            <p:nvSpPr>
              <p:cNvPr id="21540" name="Freeform 12"/>
              <p:cNvSpPr>
                <a:spLocks noChangeArrowheads="1"/>
              </p:cNvSpPr>
              <p:nvPr/>
            </p:nvSpPr>
            <p:spPr bwMode="auto">
              <a:xfrm>
                <a:off x="1672" y="1354"/>
                <a:ext cx="253" cy="137"/>
              </a:xfrm>
              <a:custGeom>
                <a:avLst/>
                <a:gdLst>
                  <a:gd name="T0" fmla="*/ 0 w 1428"/>
                  <a:gd name="T1" fmla="*/ 1 h 788"/>
                  <a:gd name="T2" fmla="*/ 0 w 1428"/>
                  <a:gd name="T3" fmla="*/ 1 h 788"/>
                  <a:gd name="T4" fmla="*/ 0 w 1428"/>
                  <a:gd name="T5" fmla="*/ 1 h 788"/>
                  <a:gd name="T6" fmla="*/ 0 w 1428"/>
                  <a:gd name="T7" fmla="*/ 1 h 788"/>
                  <a:gd name="T8" fmla="*/ 0 w 1428"/>
                  <a:gd name="T9" fmla="*/ 1 h 788"/>
                  <a:gd name="T10" fmla="*/ 0 w 1428"/>
                  <a:gd name="T11" fmla="*/ 0 h 788"/>
                  <a:gd name="T12" fmla="*/ 1 w 1428"/>
                  <a:gd name="T13" fmla="*/ 0 h 788"/>
                  <a:gd name="T14" fmla="*/ 1 w 1428"/>
                  <a:gd name="T15" fmla="*/ 0 h 788"/>
                  <a:gd name="T16" fmla="*/ 1 w 1428"/>
                  <a:gd name="T17" fmla="*/ 0 h 788"/>
                  <a:gd name="T18" fmla="*/ 1 w 1428"/>
                  <a:gd name="T19" fmla="*/ 0 h 788"/>
                  <a:gd name="T20" fmla="*/ 1 w 1428"/>
                  <a:gd name="T21" fmla="*/ 0 h 788"/>
                  <a:gd name="T22" fmla="*/ 1 w 1428"/>
                  <a:gd name="T23" fmla="*/ 1 h 788"/>
                  <a:gd name="T24" fmla="*/ 1 w 1428"/>
                  <a:gd name="T25" fmla="*/ 1 h 788"/>
                  <a:gd name="T26" fmla="*/ 1 w 1428"/>
                  <a:gd name="T27" fmla="*/ 0 h 788"/>
                  <a:gd name="T28" fmla="*/ 1 w 1428"/>
                  <a:gd name="T29" fmla="*/ 0 h 788"/>
                  <a:gd name="T30" fmla="*/ 1 w 1428"/>
                  <a:gd name="T31" fmla="*/ 0 h 788"/>
                  <a:gd name="T32" fmla="*/ 1 w 1428"/>
                  <a:gd name="T33" fmla="*/ 0 h 788"/>
                  <a:gd name="T34" fmla="*/ 1 w 1428"/>
                  <a:gd name="T35" fmla="*/ 0 h 788"/>
                  <a:gd name="T36" fmla="*/ 1 w 1428"/>
                  <a:gd name="T37" fmla="*/ 0 h 788"/>
                  <a:gd name="T38" fmla="*/ 0 w 1428"/>
                  <a:gd name="T39" fmla="*/ 0 h 788"/>
                  <a:gd name="T40" fmla="*/ 0 w 1428"/>
                  <a:gd name="T41" fmla="*/ 1 h 788"/>
                  <a:gd name="T42" fmla="*/ 0 w 1428"/>
                  <a:gd name="T43" fmla="*/ 1 h 788"/>
                  <a:gd name="T44" fmla="*/ 0 w 1428"/>
                  <a:gd name="T45" fmla="*/ 1 h 788"/>
                  <a:gd name="T46" fmla="*/ 0 w 1428"/>
                  <a:gd name="T47" fmla="*/ 1 h 7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28"/>
                  <a:gd name="T73" fmla="*/ 0 h 788"/>
                  <a:gd name="T74" fmla="*/ 1428 w 1428"/>
                  <a:gd name="T75" fmla="*/ 788 h 78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28" h="788">
                    <a:moveTo>
                      <a:pt x="281" y="676"/>
                    </a:moveTo>
                    <a:cubicBezTo>
                      <a:pt x="296" y="685"/>
                      <a:pt x="358" y="711"/>
                      <a:pt x="371" y="729"/>
                    </a:cubicBezTo>
                    <a:cubicBezTo>
                      <a:pt x="384" y="747"/>
                      <a:pt x="390" y="788"/>
                      <a:pt x="357" y="786"/>
                    </a:cubicBezTo>
                    <a:cubicBezTo>
                      <a:pt x="324" y="784"/>
                      <a:pt x="232" y="760"/>
                      <a:pt x="173" y="716"/>
                    </a:cubicBezTo>
                    <a:cubicBezTo>
                      <a:pt x="114" y="672"/>
                      <a:pt x="6" y="603"/>
                      <a:pt x="3" y="519"/>
                    </a:cubicBezTo>
                    <a:cubicBezTo>
                      <a:pt x="0" y="435"/>
                      <a:pt x="66" y="290"/>
                      <a:pt x="155" y="213"/>
                    </a:cubicBezTo>
                    <a:cubicBezTo>
                      <a:pt x="244" y="136"/>
                      <a:pt x="407" y="90"/>
                      <a:pt x="539" y="56"/>
                    </a:cubicBezTo>
                    <a:cubicBezTo>
                      <a:pt x="671" y="22"/>
                      <a:pt x="835" y="0"/>
                      <a:pt x="946" y="8"/>
                    </a:cubicBezTo>
                    <a:cubicBezTo>
                      <a:pt x="1057" y="16"/>
                      <a:pt x="1137" y="67"/>
                      <a:pt x="1207" y="104"/>
                    </a:cubicBezTo>
                    <a:cubicBezTo>
                      <a:pt x="1277" y="141"/>
                      <a:pt x="1332" y="185"/>
                      <a:pt x="1367" y="228"/>
                    </a:cubicBezTo>
                    <a:cubicBezTo>
                      <a:pt x="1402" y="271"/>
                      <a:pt x="1412" y="312"/>
                      <a:pt x="1420" y="364"/>
                    </a:cubicBezTo>
                    <a:cubicBezTo>
                      <a:pt x="1428" y="416"/>
                      <a:pt x="1425" y="500"/>
                      <a:pt x="1415" y="542"/>
                    </a:cubicBezTo>
                    <a:cubicBezTo>
                      <a:pt x="1405" y="584"/>
                      <a:pt x="1380" y="628"/>
                      <a:pt x="1360" y="615"/>
                    </a:cubicBezTo>
                    <a:cubicBezTo>
                      <a:pt x="1340" y="602"/>
                      <a:pt x="1316" y="500"/>
                      <a:pt x="1292" y="462"/>
                    </a:cubicBezTo>
                    <a:cubicBezTo>
                      <a:pt x="1268" y="424"/>
                      <a:pt x="1249" y="410"/>
                      <a:pt x="1216" y="388"/>
                    </a:cubicBezTo>
                    <a:cubicBezTo>
                      <a:pt x="1183" y="366"/>
                      <a:pt x="1134" y="346"/>
                      <a:pt x="1091" y="332"/>
                    </a:cubicBezTo>
                    <a:cubicBezTo>
                      <a:pt x="1048" y="318"/>
                      <a:pt x="1018" y="311"/>
                      <a:pt x="957" y="305"/>
                    </a:cubicBezTo>
                    <a:cubicBezTo>
                      <a:pt x="896" y="299"/>
                      <a:pt x="801" y="287"/>
                      <a:pt x="726" y="294"/>
                    </a:cubicBezTo>
                    <a:cubicBezTo>
                      <a:pt x="651" y="301"/>
                      <a:pt x="573" y="321"/>
                      <a:pt x="509" y="346"/>
                    </a:cubicBezTo>
                    <a:cubicBezTo>
                      <a:pt x="445" y="371"/>
                      <a:pt x="387" y="409"/>
                      <a:pt x="341" y="442"/>
                    </a:cubicBezTo>
                    <a:cubicBezTo>
                      <a:pt x="295" y="475"/>
                      <a:pt x="250" y="514"/>
                      <a:pt x="232" y="546"/>
                    </a:cubicBezTo>
                    <a:cubicBezTo>
                      <a:pt x="214" y="578"/>
                      <a:pt x="224" y="612"/>
                      <a:pt x="232" y="634"/>
                    </a:cubicBezTo>
                    <a:cubicBezTo>
                      <a:pt x="240" y="656"/>
                      <a:pt x="271" y="667"/>
                      <a:pt x="281" y="676"/>
                    </a:cubicBezTo>
                    <a:cubicBezTo>
                      <a:pt x="281" y="676"/>
                      <a:pt x="281" y="676"/>
                      <a:pt x="281" y="676"/>
                    </a:cubicBezTo>
                    <a:close/>
                  </a:path>
                </a:pathLst>
              </a:custGeom>
              <a:solidFill>
                <a:srgbClr val="FFCC00">
                  <a:alpha val="59999"/>
                </a:srgbClr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BE">
                  <a:latin typeface="Gill Sans MT" pitchFamily="34" charset="0"/>
                </a:endParaRPr>
              </a:p>
            </p:txBody>
          </p:sp>
        </p:grpSp>
      </p:grpSp>
      <p:sp>
        <p:nvSpPr>
          <p:cNvPr id="21508" name="WordArt 13"/>
          <p:cNvSpPr>
            <a:spLocks noChangeArrowheads="1" noChangeShapeType="1" noTextEdit="1"/>
          </p:cNvSpPr>
          <p:nvPr/>
        </p:nvSpPr>
        <p:spPr bwMode="auto">
          <a:xfrm>
            <a:off x="4500563" y="1857375"/>
            <a:ext cx="1141412" cy="4794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fr-BE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333399"/>
                    </a:gs>
                    <a:gs pos="100000">
                      <a:srgbClr val="FFFFFF"/>
                    </a:gs>
                  </a:gsLst>
                  <a:lin ang="10800000" scaled="1"/>
                </a:gradFill>
                <a:latin typeface="Arial Unicode MS"/>
                <a:ea typeface="Arial Unicode MS"/>
                <a:cs typeface="Arial Unicode MS"/>
              </a:rPr>
              <a:t>bascule</a:t>
            </a:r>
          </a:p>
        </p:txBody>
      </p:sp>
      <p:grpSp>
        <p:nvGrpSpPr>
          <p:cNvPr id="21509" name="Group 14"/>
          <p:cNvGrpSpPr>
            <a:grpSpLocks/>
          </p:cNvGrpSpPr>
          <p:nvPr/>
        </p:nvGrpSpPr>
        <p:grpSpPr bwMode="auto">
          <a:xfrm>
            <a:off x="4124325" y="2871788"/>
            <a:ext cx="2052638" cy="606425"/>
            <a:chOff x="2337" y="1809"/>
            <a:chExt cx="1293" cy="382"/>
          </a:xfrm>
        </p:grpSpPr>
        <p:sp>
          <p:nvSpPr>
            <p:cNvPr id="21531" name="AutoShape 15"/>
            <p:cNvSpPr>
              <a:spLocks noChangeArrowheads="1"/>
            </p:cNvSpPr>
            <p:nvPr/>
          </p:nvSpPr>
          <p:spPr bwMode="auto">
            <a:xfrm>
              <a:off x="2337" y="1908"/>
              <a:ext cx="327" cy="194"/>
            </a:xfrm>
            <a:prstGeom prst="rightArrow">
              <a:avLst>
                <a:gd name="adj1" fmla="val 50000"/>
                <a:gd name="adj2" fmla="val 42139"/>
              </a:avLst>
            </a:prstGeom>
            <a:gradFill rotWithShape="0">
              <a:gsLst>
                <a:gs pos="0">
                  <a:srgbClr val="99CCFF"/>
                </a:gs>
                <a:gs pos="100000">
                  <a:srgbClr val="FFFFFF">
                    <a:alpha val="39998"/>
                  </a:srgbClr>
                </a:gs>
              </a:gsLst>
              <a:lin ang="108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21532" name="AutoShape 16"/>
            <p:cNvSpPr>
              <a:spLocks noChangeArrowheads="1"/>
            </p:cNvSpPr>
            <p:nvPr/>
          </p:nvSpPr>
          <p:spPr bwMode="auto">
            <a:xfrm>
              <a:off x="2684" y="1809"/>
              <a:ext cx="947" cy="383"/>
            </a:xfrm>
            <a:prstGeom prst="leftArrow">
              <a:avLst>
                <a:gd name="adj1" fmla="val 50000"/>
                <a:gd name="adj2" fmla="val 61815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99CCFF">
                    <a:alpha val="39998"/>
                  </a:srgbClr>
                </a:gs>
              </a:gsLst>
              <a:lin ang="108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</p:grpSp>
      <p:grpSp>
        <p:nvGrpSpPr>
          <p:cNvPr id="21510" name="Group 17"/>
          <p:cNvGrpSpPr>
            <a:grpSpLocks/>
          </p:cNvGrpSpPr>
          <p:nvPr/>
        </p:nvGrpSpPr>
        <p:grpSpPr bwMode="auto">
          <a:xfrm>
            <a:off x="4108450" y="3543300"/>
            <a:ext cx="2068513" cy="479425"/>
            <a:chOff x="2327" y="2232"/>
            <a:chExt cx="1303" cy="302"/>
          </a:xfrm>
        </p:grpSpPr>
        <p:sp>
          <p:nvSpPr>
            <p:cNvPr id="21529" name="AutoShape 18"/>
            <p:cNvSpPr>
              <a:spLocks noChangeArrowheads="1"/>
            </p:cNvSpPr>
            <p:nvPr/>
          </p:nvSpPr>
          <p:spPr bwMode="auto">
            <a:xfrm>
              <a:off x="2327" y="2232"/>
              <a:ext cx="840" cy="303"/>
            </a:xfrm>
            <a:prstGeom prst="rightArrow">
              <a:avLst>
                <a:gd name="adj1" fmla="val 50000"/>
                <a:gd name="adj2" fmla="val 69307"/>
              </a:avLst>
            </a:prstGeom>
            <a:gradFill rotWithShape="0">
              <a:gsLst>
                <a:gs pos="0">
                  <a:srgbClr val="99CCFF"/>
                </a:gs>
                <a:gs pos="100000">
                  <a:srgbClr val="FFFFFF">
                    <a:alpha val="39998"/>
                  </a:srgbClr>
                </a:gs>
              </a:gsLst>
              <a:lin ang="108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21530" name="AutoShape 19"/>
            <p:cNvSpPr>
              <a:spLocks noChangeArrowheads="1"/>
            </p:cNvSpPr>
            <p:nvPr/>
          </p:nvSpPr>
          <p:spPr bwMode="auto">
            <a:xfrm>
              <a:off x="3170" y="2282"/>
              <a:ext cx="461" cy="192"/>
            </a:xfrm>
            <a:prstGeom prst="leftArrow">
              <a:avLst>
                <a:gd name="adj1" fmla="val 50000"/>
                <a:gd name="adj2" fmla="val 60026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99CCFF">
                    <a:alpha val="39998"/>
                  </a:srgbClr>
                </a:gs>
              </a:gsLst>
              <a:lin ang="108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</p:grpSp>
      <p:grpSp>
        <p:nvGrpSpPr>
          <p:cNvPr id="21511" name="Group 20"/>
          <p:cNvGrpSpPr>
            <a:grpSpLocks/>
          </p:cNvGrpSpPr>
          <p:nvPr/>
        </p:nvGrpSpPr>
        <p:grpSpPr bwMode="auto">
          <a:xfrm>
            <a:off x="4124325" y="4475163"/>
            <a:ext cx="2065338" cy="692150"/>
            <a:chOff x="2337" y="2819"/>
            <a:chExt cx="1301" cy="436"/>
          </a:xfrm>
        </p:grpSpPr>
        <p:sp>
          <p:nvSpPr>
            <p:cNvPr id="21527" name="AutoShape 21"/>
            <p:cNvSpPr>
              <a:spLocks noChangeArrowheads="1"/>
            </p:cNvSpPr>
            <p:nvPr/>
          </p:nvSpPr>
          <p:spPr bwMode="auto">
            <a:xfrm>
              <a:off x="2337" y="2953"/>
              <a:ext cx="118" cy="157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99CCFF"/>
                </a:gs>
                <a:gs pos="100000">
                  <a:srgbClr val="FFFFFF">
                    <a:alpha val="39998"/>
                  </a:srgbClr>
                </a:gs>
              </a:gsLst>
              <a:lin ang="108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21528" name="AutoShape 22"/>
            <p:cNvSpPr>
              <a:spLocks noChangeArrowheads="1"/>
            </p:cNvSpPr>
            <p:nvPr/>
          </p:nvSpPr>
          <p:spPr bwMode="auto">
            <a:xfrm>
              <a:off x="2457" y="2819"/>
              <a:ext cx="1182" cy="437"/>
            </a:xfrm>
            <a:prstGeom prst="leftArrow">
              <a:avLst>
                <a:gd name="adj1" fmla="val 50000"/>
                <a:gd name="adj2" fmla="val 67620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99CCFF">
                    <a:alpha val="39998"/>
                  </a:srgbClr>
                </a:gs>
              </a:gsLst>
              <a:lin ang="108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</p:grpSp>
      <p:grpSp>
        <p:nvGrpSpPr>
          <p:cNvPr id="21512" name="Group 23"/>
          <p:cNvGrpSpPr>
            <a:grpSpLocks/>
          </p:cNvGrpSpPr>
          <p:nvPr/>
        </p:nvGrpSpPr>
        <p:grpSpPr bwMode="auto">
          <a:xfrm>
            <a:off x="4124325" y="3990975"/>
            <a:ext cx="2038350" cy="596900"/>
            <a:chOff x="2337" y="2514"/>
            <a:chExt cx="1284" cy="376"/>
          </a:xfrm>
        </p:grpSpPr>
        <p:sp>
          <p:nvSpPr>
            <p:cNvPr id="21525" name="AutoShape 24"/>
            <p:cNvSpPr>
              <a:spLocks noChangeArrowheads="1"/>
            </p:cNvSpPr>
            <p:nvPr/>
          </p:nvSpPr>
          <p:spPr bwMode="auto">
            <a:xfrm>
              <a:off x="2337" y="2514"/>
              <a:ext cx="964" cy="377"/>
            </a:xfrm>
            <a:prstGeom prst="rightArrow">
              <a:avLst>
                <a:gd name="adj1" fmla="val 50000"/>
                <a:gd name="adj2" fmla="val 63926"/>
              </a:avLst>
            </a:prstGeom>
            <a:gradFill rotWithShape="0">
              <a:gsLst>
                <a:gs pos="0">
                  <a:srgbClr val="99CCFF"/>
                </a:gs>
                <a:gs pos="100000">
                  <a:srgbClr val="FFFFFF">
                    <a:alpha val="39998"/>
                  </a:srgbClr>
                </a:gs>
              </a:gsLst>
              <a:lin ang="108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21526" name="AutoShape 25"/>
            <p:cNvSpPr>
              <a:spLocks noChangeArrowheads="1"/>
            </p:cNvSpPr>
            <p:nvPr/>
          </p:nvSpPr>
          <p:spPr bwMode="auto">
            <a:xfrm>
              <a:off x="3287" y="2612"/>
              <a:ext cx="335" cy="155"/>
            </a:xfrm>
            <a:prstGeom prst="leftArrow">
              <a:avLst>
                <a:gd name="adj1" fmla="val 50000"/>
                <a:gd name="adj2" fmla="val 54032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99CCFF">
                    <a:alpha val="39998"/>
                  </a:srgbClr>
                </a:gs>
              </a:gsLst>
              <a:lin ang="108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</p:grpSp>
      <p:grpSp>
        <p:nvGrpSpPr>
          <p:cNvPr id="21513" name="Group 26"/>
          <p:cNvGrpSpPr>
            <a:grpSpLocks/>
          </p:cNvGrpSpPr>
          <p:nvPr/>
        </p:nvGrpSpPr>
        <p:grpSpPr bwMode="auto">
          <a:xfrm>
            <a:off x="4137025" y="5103813"/>
            <a:ext cx="2039938" cy="522287"/>
            <a:chOff x="2345" y="3215"/>
            <a:chExt cx="1285" cy="329"/>
          </a:xfrm>
        </p:grpSpPr>
        <p:sp>
          <p:nvSpPr>
            <p:cNvPr id="21523" name="AutoShape 27"/>
            <p:cNvSpPr>
              <a:spLocks noChangeArrowheads="1"/>
            </p:cNvSpPr>
            <p:nvPr/>
          </p:nvSpPr>
          <p:spPr bwMode="auto">
            <a:xfrm>
              <a:off x="2345" y="3215"/>
              <a:ext cx="756" cy="330"/>
            </a:xfrm>
            <a:prstGeom prst="rightArrow">
              <a:avLst>
                <a:gd name="adj1" fmla="val 50000"/>
                <a:gd name="adj2" fmla="val 57273"/>
              </a:avLst>
            </a:prstGeom>
            <a:gradFill rotWithShape="0">
              <a:gsLst>
                <a:gs pos="0">
                  <a:srgbClr val="99CCFF"/>
                </a:gs>
                <a:gs pos="100000">
                  <a:srgbClr val="FFFFFF">
                    <a:alpha val="39998"/>
                  </a:srgbClr>
                </a:gs>
              </a:gsLst>
              <a:lin ang="108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21524" name="AutoShape 28"/>
            <p:cNvSpPr>
              <a:spLocks noChangeArrowheads="1"/>
            </p:cNvSpPr>
            <p:nvPr/>
          </p:nvSpPr>
          <p:spPr bwMode="auto">
            <a:xfrm>
              <a:off x="3112" y="3273"/>
              <a:ext cx="519" cy="219"/>
            </a:xfrm>
            <a:prstGeom prst="leftArrow">
              <a:avLst>
                <a:gd name="adj1" fmla="val 50000"/>
                <a:gd name="adj2" fmla="val 59247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99CCFF">
                    <a:alpha val="39998"/>
                  </a:srgbClr>
                </a:gs>
              </a:gsLst>
              <a:lin ang="108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</p:grpSp>
      <p:grpSp>
        <p:nvGrpSpPr>
          <p:cNvPr id="21514" name="Group 29"/>
          <p:cNvGrpSpPr>
            <a:grpSpLocks/>
          </p:cNvGrpSpPr>
          <p:nvPr/>
        </p:nvGrpSpPr>
        <p:grpSpPr bwMode="auto">
          <a:xfrm>
            <a:off x="4137025" y="5567363"/>
            <a:ext cx="2082800" cy="666750"/>
            <a:chOff x="2345" y="3507"/>
            <a:chExt cx="1312" cy="420"/>
          </a:xfrm>
        </p:grpSpPr>
        <p:sp>
          <p:nvSpPr>
            <p:cNvPr id="21521" name="AutoShape 30"/>
            <p:cNvSpPr>
              <a:spLocks noChangeArrowheads="1"/>
            </p:cNvSpPr>
            <p:nvPr/>
          </p:nvSpPr>
          <p:spPr bwMode="auto">
            <a:xfrm>
              <a:off x="2345" y="3507"/>
              <a:ext cx="1191" cy="421"/>
            </a:xfrm>
            <a:prstGeom prst="rightArrow">
              <a:avLst>
                <a:gd name="adj1" fmla="val 50000"/>
                <a:gd name="adj2" fmla="val 70724"/>
              </a:avLst>
            </a:prstGeom>
            <a:gradFill rotWithShape="0">
              <a:gsLst>
                <a:gs pos="0">
                  <a:srgbClr val="99CCFF"/>
                </a:gs>
                <a:gs pos="100000">
                  <a:srgbClr val="FFFFFF">
                    <a:alpha val="39998"/>
                  </a:srgbClr>
                </a:gs>
              </a:gsLst>
              <a:lin ang="108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21522" name="AutoShape 31"/>
            <p:cNvSpPr>
              <a:spLocks noChangeArrowheads="1"/>
            </p:cNvSpPr>
            <p:nvPr/>
          </p:nvSpPr>
          <p:spPr bwMode="auto">
            <a:xfrm flipV="1">
              <a:off x="3523" y="3641"/>
              <a:ext cx="135" cy="154"/>
            </a:xfrm>
            <a:prstGeom prst="lef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99CCFF">
                    <a:alpha val="39998"/>
                  </a:srgbClr>
                </a:gs>
              </a:gsLst>
              <a:lin ang="108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</p:grpSp>
      <p:sp>
        <p:nvSpPr>
          <p:cNvPr id="21515" name="Rectangle 32"/>
          <p:cNvSpPr>
            <a:spLocks noChangeArrowheads="1"/>
          </p:cNvSpPr>
          <p:nvPr/>
        </p:nvSpPr>
        <p:spPr bwMode="auto">
          <a:xfrm>
            <a:off x="1071563" y="2930525"/>
            <a:ext cx="2954337" cy="3233738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Routine</a:t>
            </a:r>
          </a:p>
          <a:p>
            <a:pPr algn="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Rigidité</a:t>
            </a:r>
          </a:p>
          <a:p>
            <a:pPr algn="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Simplification</a:t>
            </a:r>
          </a:p>
          <a:p>
            <a:pPr algn="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Certitudes</a:t>
            </a:r>
          </a:p>
          <a:p>
            <a:pPr algn="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Empirisme</a:t>
            </a:r>
          </a:p>
          <a:p>
            <a:pPr algn="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Image Sociale</a:t>
            </a:r>
          </a:p>
        </p:txBody>
      </p:sp>
      <p:sp>
        <p:nvSpPr>
          <p:cNvPr id="21516" name="Rectangle 33"/>
          <p:cNvSpPr>
            <a:spLocks noChangeArrowheads="1"/>
          </p:cNvSpPr>
          <p:nvPr/>
        </p:nvSpPr>
        <p:spPr bwMode="auto">
          <a:xfrm>
            <a:off x="6284913" y="2930525"/>
            <a:ext cx="2360612" cy="3284538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99CCF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Curiosité</a:t>
            </a:r>
          </a:p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Adaptation</a:t>
            </a:r>
          </a:p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Nuance</a:t>
            </a:r>
          </a:p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Relativité</a:t>
            </a:r>
          </a:p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Réflexion </a:t>
            </a:r>
          </a:p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4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Opinion</a:t>
            </a:r>
          </a:p>
        </p:txBody>
      </p:sp>
      <p:sp>
        <p:nvSpPr>
          <p:cNvPr id="21517" name="Rectangle 35"/>
          <p:cNvSpPr>
            <a:spLocks noChangeArrowheads="1"/>
          </p:cNvSpPr>
          <p:nvPr/>
        </p:nvSpPr>
        <p:spPr bwMode="auto">
          <a:xfrm>
            <a:off x="1352550" y="6356350"/>
            <a:ext cx="705643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000000"/>
                </a:solidFill>
                <a:latin typeface="Calibri" pitchFamily="34" charset="0"/>
              </a:rPr>
              <a:t>Fradin, J. et al. (2008). </a:t>
            </a:r>
            <a:r>
              <a:rPr lang="en-GB" sz="1600" b="1" i="1">
                <a:solidFill>
                  <a:srgbClr val="000000"/>
                </a:solidFill>
                <a:latin typeface="Calibri" pitchFamily="34" charset="0"/>
              </a:rPr>
              <a:t>L’Intelligence du Stress</a:t>
            </a:r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. Paris : Eyrolles.</a:t>
            </a:r>
          </a:p>
        </p:txBody>
      </p:sp>
      <p:pic>
        <p:nvPicPr>
          <p:cNvPr id="21518" name="Image 37" descr="logo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ZoneTexte 36"/>
          <p:cNvSpPr txBox="1">
            <a:spLocks noChangeArrowheads="1"/>
          </p:cNvSpPr>
          <p:nvPr/>
        </p:nvSpPr>
        <p:spPr bwMode="auto">
          <a:xfrm>
            <a:off x="1643063" y="107156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/>
              <a:t>Stressabilité</a:t>
            </a:r>
          </a:p>
        </p:txBody>
      </p:sp>
      <p:sp>
        <p:nvSpPr>
          <p:cNvPr id="21520" name="ZoneTexte 37"/>
          <p:cNvSpPr txBox="1">
            <a:spLocks noChangeArrowheads="1"/>
          </p:cNvSpPr>
          <p:nvPr/>
        </p:nvSpPr>
        <p:spPr bwMode="auto">
          <a:xfrm>
            <a:off x="6215063" y="107156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/>
              <a:t>Sérénité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r-BE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BE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 5" descr="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28192"/>
            <a:ext cx="8136905" cy="501317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Personnalités et motivations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1728192"/>
            <a:ext cx="1182337" cy="512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491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chiffres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1728192"/>
            <a:ext cx="1182337" cy="512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8136904" cy="4104455"/>
          </a:xfrm>
        </p:spPr>
      </p:pic>
      <p:sp>
        <p:nvSpPr>
          <p:cNvPr id="6" name="Flèche droite 5"/>
          <p:cNvSpPr/>
          <p:nvPr/>
        </p:nvSpPr>
        <p:spPr>
          <a:xfrm>
            <a:off x="827584" y="2204864"/>
            <a:ext cx="2520280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859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0"/>
            <a:ext cx="1182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83164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3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>
                <a:solidFill>
                  <a:schemeClr val="tx2">
                    <a:satMod val="130000"/>
                  </a:schemeClr>
                </a:solidFill>
              </a:rPr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981575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BE" dirty="0"/>
              <a:t>QUI SOMMES-NOUS?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BE" dirty="0"/>
              <a:t>LE NEURO-COACHING? PQ?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BE" dirty="0"/>
              <a:t>LE CERVEAU et INTERACTION DES 4 TERRITOIRES POUR PRENDRE DES DECISIONS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BE" dirty="0"/>
              <a:t>STRESS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BE" dirty="0"/>
              <a:t>EXEMPLE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BE" dirty="0"/>
              <a:t>MMA-MMP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/>
              <a:t>PERSONNALITES et MOTIVATIONS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dirty="0"/>
              <a:t>POSITIONNEMENT GREGAIRE</a:t>
            </a:r>
            <a:endParaRPr lang="fr-BE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BE" dirty="0"/>
              <a:t>EVALUATION DE LA SESSION</a:t>
            </a:r>
          </a:p>
        </p:txBody>
      </p:sp>
      <p:pic>
        <p:nvPicPr>
          <p:cNvPr id="7172" name="Image 4" descr="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8316415" cy="6858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0"/>
            <a:ext cx="1182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519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8316416" cy="6858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337" cy="66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537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0"/>
            <a:ext cx="1182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8316416" cy="6858000"/>
          </a:xfrm>
        </p:spPr>
      </p:pic>
    </p:spTree>
    <p:extLst>
      <p:ext uri="{BB962C8B-B14F-4D97-AF65-F5344CB8AC3E}">
        <p14:creationId xmlns:p14="http://schemas.microsoft.com/office/powerpoint/2010/main" val="2153713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8072" y="40466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Positionnement grégaire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71600" y="4780632"/>
            <a:ext cx="6400800" cy="736600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EXCELLSELF</a:t>
            </a:r>
          </a:p>
          <a:p>
            <a:r>
              <a:rPr lang="fr-FR" dirty="0"/>
              <a:t>Anna-Maria TOSCANO, Neuro-coach</a:t>
            </a:r>
          </a:p>
          <a:p>
            <a:r>
              <a:rPr lang="fr-FR" dirty="0"/>
              <a:t>UCA – Avril 2019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3622" y="1687626"/>
            <a:ext cx="1196754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7232"/>
            <a:ext cx="16462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user\AppData\Local\Microsoft\Windows\INetCache\IE\CK1UY0ZJ\IMG_650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20" y="2060848"/>
            <a:ext cx="4292357" cy="22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43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0"/>
            <a:ext cx="1182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8316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01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0"/>
            <a:ext cx="11826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8316416" cy="6858000"/>
          </a:xfrm>
        </p:spPr>
      </p:pic>
    </p:spTree>
    <p:extLst>
      <p:ext uri="{BB962C8B-B14F-4D97-AF65-F5344CB8AC3E}">
        <p14:creationId xmlns:p14="http://schemas.microsoft.com/office/powerpoint/2010/main" val="2758212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0"/>
            <a:ext cx="1182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8244407" cy="6858000"/>
          </a:xfrm>
        </p:spPr>
      </p:pic>
    </p:spTree>
    <p:extLst>
      <p:ext uri="{BB962C8B-B14F-4D97-AF65-F5344CB8AC3E}">
        <p14:creationId xmlns:p14="http://schemas.microsoft.com/office/powerpoint/2010/main" val="1596424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F9FD1BD-5A4B-C04C-A04D-95482391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72" y="0"/>
            <a:ext cx="692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64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>
                <a:solidFill>
                  <a:schemeClr val="tx2">
                    <a:satMod val="130000"/>
                  </a:schemeClr>
                </a:solidFill>
              </a:rPr>
              <a:t>EVALUATION DE LA SESSION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BE"/>
              <a:t>Coup de cœur </a:t>
            </a:r>
          </a:p>
          <a:p>
            <a:pPr eaLnBrk="1" hangingPunct="1">
              <a:buFont typeface="Wingdings 2" pitchFamily="18" charset="2"/>
              <a:buNone/>
            </a:pPr>
            <a:endParaRPr lang="fr-BE"/>
          </a:p>
          <a:p>
            <a:pPr eaLnBrk="1" hangingPunct="1">
              <a:buFont typeface="Wingdings 2" pitchFamily="18" charset="2"/>
              <a:buNone/>
            </a:pPr>
            <a:endParaRPr lang="fr-BE"/>
          </a:p>
          <a:p>
            <a:pPr eaLnBrk="1" hangingPunct="1">
              <a:buFont typeface="Wingdings 2" pitchFamily="18" charset="2"/>
              <a:buNone/>
            </a:pPr>
            <a:endParaRPr lang="fr-BE"/>
          </a:p>
          <a:p>
            <a:pPr eaLnBrk="1" hangingPunct="1">
              <a:buFont typeface="Wingdings 2" pitchFamily="18" charset="2"/>
              <a:buNone/>
            </a:pPr>
            <a:endParaRPr lang="fr-BE"/>
          </a:p>
          <a:p>
            <a:pPr eaLnBrk="1" hangingPunct="1">
              <a:buFont typeface="Wingdings 2" pitchFamily="18" charset="2"/>
              <a:buNone/>
            </a:pPr>
            <a:r>
              <a:rPr lang="fr-BE"/>
              <a:t>Coup de gueule</a:t>
            </a:r>
          </a:p>
        </p:txBody>
      </p:sp>
      <p:pic>
        <p:nvPicPr>
          <p:cNvPr id="25604" name="Image 3" descr="coup-de-coeur-logo_4207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2214563"/>
            <a:ext cx="333851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mage 4" descr="inde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4572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Image 6" descr="logo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err="1">
                <a:solidFill>
                  <a:schemeClr val="tx2">
                    <a:satMod val="130000"/>
                  </a:schemeClr>
                </a:solidFill>
              </a:rPr>
              <a:t>Excellself</a:t>
            </a:r>
            <a:r>
              <a:rPr lang="fr-BE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pic>
        <p:nvPicPr>
          <p:cNvPr id="26627" name="Espace réservé du contenu 3" descr="merci-pour-love-votre-attention-1328658871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4688" y="1438275"/>
            <a:ext cx="3714750" cy="3157538"/>
          </a:xfrm>
        </p:spPr>
      </p:pic>
      <p:sp>
        <p:nvSpPr>
          <p:cNvPr id="26628" name="ZoneTexte 5"/>
          <p:cNvSpPr txBox="1">
            <a:spLocks noChangeArrowheads="1"/>
          </p:cNvSpPr>
          <p:nvPr/>
        </p:nvSpPr>
        <p:spPr bwMode="auto">
          <a:xfrm>
            <a:off x="1143000" y="4857750"/>
            <a:ext cx="7286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Gill Sans MT" pitchFamily="34" charset="0"/>
              </a:rPr>
              <a:t>Droit et Devoir Asbl</a:t>
            </a:r>
          </a:p>
          <a:p>
            <a:r>
              <a:rPr lang="fr-BE" sz="1600">
                <a:latin typeface="Gill Sans MT" pitchFamily="34" charset="0"/>
              </a:rPr>
              <a:t>Rue du Fich Club, 6</a:t>
            </a:r>
          </a:p>
          <a:p>
            <a:r>
              <a:rPr lang="fr-BE" sz="1600">
                <a:latin typeface="Gill Sans MT" pitchFamily="34" charset="0"/>
              </a:rPr>
              <a:t>7000 Mons</a:t>
            </a:r>
          </a:p>
          <a:p>
            <a:r>
              <a:rPr lang="fr-BE" sz="1600">
                <a:latin typeface="Gill Sans MT" pitchFamily="34" charset="0"/>
                <a:hlinkClick r:id="rId3"/>
              </a:rPr>
              <a:t>www.droitetdevoir.com</a:t>
            </a:r>
            <a:endParaRPr lang="fr-BE" sz="1600">
              <a:latin typeface="Gill Sans MT" pitchFamily="34" charset="0"/>
            </a:endParaRPr>
          </a:p>
          <a:p>
            <a:endParaRPr lang="fr-BE" sz="1600">
              <a:latin typeface="Gill Sans MT" pitchFamily="34" charset="0"/>
            </a:endParaRPr>
          </a:p>
        </p:txBody>
      </p:sp>
      <p:sp>
        <p:nvSpPr>
          <p:cNvPr id="26629" name="ZoneTexte 6"/>
          <p:cNvSpPr txBox="1">
            <a:spLocks noChangeArrowheads="1"/>
          </p:cNvSpPr>
          <p:nvPr/>
        </p:nvSpPr>
        <p:spPr bwMode="auto">
          <a:xfrm>
            <a:off x="4893469" y="4725144"/>
            <a:ext cx="40719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u="sng" dirty="0">
                <a:latin typeface="Gill Sans MT" pitchFamily="34" charset="0"/>
              </a:rPr>
              <a:t>Vos neuro-</a:t>
            </a:r>
            <a:r>
              <a:rPr lang="fr-BE" u="sng" dirty="0" err="1">
                <a:latin typeface="Gill Sans MT" pitchFamily="34" charset="0"/>
              </a:rPr>
              <a:t>coachs</a:t>
            </a:r>
            <a:r>
              <a:rPr lang="fr-BE" dirty="0">
                <a:latin typeface="Gill Sans MT" pitchFamily="34" charset="0"/>
              </a:rPr>
              <a:t>:</a:t>
            </a:r>
          </a:p>
          <a:p>
            <a:endParaRPr lang="fr-BE" dirty="0">
              <a:latin typeface="Gill Sans MT" pitchFamily="34" charset="0"/>
            </a:endParaRPr>
          </a:p>
          <a:p>
            <a:r>
              <a:rPr lang="fr-BE" dirty="0">
                <a:latin typeface="Gill Sans MT" pitchFamily="34" charset="0"/>
              </a:rPr>
              <a:t>Anna-Maria </a:t>
            </a:r>
            <a:r>
              <a:rPr lang="fr-BE" dirty="0" err="1">
                <a:latin typeface="Gill Sans MT" pitchFamily="34" charset="0"/>
              </a:rPr>
              <a:t>Toscano</a:t>
            </a:r>
            <a:r>
              <a:rPr lang="fr-BE" dirty="0">
                <a:latin typeface="Gill Sans MT" pitchFamily="34" charset="0"/>
              </a:rPr>
              <a:t>, coordinatrice pédagogique et de projets</a:t>
            </a:r>
          </a:p>
          <a:p>
            <a:r>
              <a:rPr lang="fr-BE" dirty="0" err="1">
                <a:latin typeface="Gill Sans MT" pitchFamily="34" charset="0"/>
              </a:rPr>
              <a:t>Bouchaïb</a:t>
            </a:r>
            <a:r>
              <a:rPr lang="fr-BE" dirty="0">
                <a:latin typeface="Gill Sans MT" pitchFamily="34" charset="0"/>
              </a:rPr>
              <a:t> </a:t>
            </a:r>
            <a:r>
              <a:rPr lang="fr-BE" dirty="0" err="1">
                <a:latin typeface="Gill Sans MT" pitchFamily="34" charset="0"/>
              </a:rPr>
              <a:t>Samawi</a:t>
            </a:r>
            <a:r>
              <a:rPr lang="fr-BE" dirty="0">
                <a:latin typeface="Gill Sans MT" pitchFamily="34" charset="0"/>
              </a:rPr>
              <a:t>, directeur</a:t>
            </a:r>
          </a:p>
          <a:p>
            <a:r>
              <a:rPr lang="fr-FR" dirty="0">
                <a:latin typeface="Gill Sans MT" pitchFamily="34" charset="0"/>
              </a:rPr>
              <a:t>general@droitetdevoir.com</a:t>
            </a:r>
            <a:endParaRPr lang="fr-BE" dirty="0">
              <a:latin typeface="Gill Sans MT" pitchFamily="34" charset="0"/>
            </a:endParaRPr>
          </a:p>
          <a:p>
            <a:endParaRPr lang="fr-BE" dirty="0">
              <a:latin typeface="Gill Sans MT" pitchFamily="34" charset="0"/>
            </a:endParaRPr>
          </a:p>
          <a:p>
            <a:endParaRPr lang="fr-BE" dirty="0">
              <a:latin typeface="Gill Sans MT" pitchFamily="34" charset="0"/>
            </a:endParaRPr>
          </a:p>
        </p:txBody>
      </p:sp>
      <p:pic>
        <p:nvPicPr>
          <p:cNvPr id="26630" name="Image 9" descr="logo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Image 10" descr="logo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214813"/>
            <a:ext cx="107156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Image 8" descr="Logo D&amp;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357188"/>
            <a:ext cx="2063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>
                <a:solidFill>
                  <a:schemeClr val="tx2">
                    <a:satMod val="130000"/>
                  </a:schemeClr>
                </a:solidFill>
              </a:rPr>
              <a:t>QUI SOMMES-NOUS?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1313" indent="-341313" eaLnBrk="1" fontAlgn="auto" hangingPunct="1">
              <a:spcBef>
                <a:spcPts val="1500"/>
              </a:spcBef>
              <a:spcAft>
                <a:spcPts val="0"/>
              </a:spcAft>
              <a:buFont typeface="Wingdings 2"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dirty="0"/>
              <a:t>EXELLSELF est composée d’une équipe de </a:t>
            </a:r>
            <a:r>
              <a:rPr lang="fr-FR" dirty="0" err="1"/>
              <a:t>neuro</a:t>
            </a:r>
            <a:r>
              <a:rPr lang="fr-FR" dirty="0"/>
              <a:t>-coachs qui vous aident à:</a:t>
            </a:r>
          </a:p>
          <a:p>
            <a:pPr marL="341313" indent="-341313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3888"/>
              </a:buClr>
              <a:buFont typeface="Times New Roman" pitchFamily="16" charset="0"/>
              <a:buBlip>
                <a:blip r:embed="rId2"/>
              </a:buBlip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dirty="0"/>
              <a:t>Stimuler l’</a:t>
            </a:r>
            <a:r>
              <a:rPr lang="fr-FR" b="1" dirty="0">
                <a:solidFill>
                  <a:srgbClr val="009EE0"/>
                </a:solidFill>
              </a:rPr>
              <a:t>Intelligence Adaptative</a:t>
            </a:r>
            <a:r>
              <a:rPr lang="fr-FR" b="1" dirty="0"/>
              <a:t> </a:t>
            </a:r>
            <a:r>
              <a:rPr lang="fr-FR" dirty="0"/>
              <a:t>en particulier dans les situations complexes, incertaines, « stressantes » </a:t>
            </a:r>
          </a:p>
          <a:p>
            <a:pPr marL="341313" indent="-341313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3888"/>
              </a:buClr>
              <a:buFont typeface="Times New Roman" pitchFamily="16" charset="0"/>
              <a:buBlip>
                <a:blip r:embed="rId2"/>
              </a:buBlip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dirty="0"/>
              <a:t>Identifier les structures de personnalité et valoriser la</a:t>
            </a:r>
            <a:r>
              <a:rPr lang="fr-FR" b="1" dirty="0"/>
              <a:t> </a:t>
            </a:r>
            <a:r>
              <a:rPr lang="fr-FR" b="1" dirty="0">
                <a:solidFill>
                  <a:srgbClr val="009EE0"/>
                </a:solidFill>
              </a:rPr>
              <a:t>motivation durable face à l’échec </a:t>
            </a:r>
            <a:r>
              <a:rPr lang="fr-FR" dirty="0"/>
              <a:t>(liée au tempérament) </a:t>
            </a:r>
          </a:p>
          <a:p>
            <a:pPr marL="341313" indent="-341313" eaLnBrk="1" fontAlgn="auto" hangingPunct="1">
              <a:spcBef>
                <a:spcPts val="1500"/>
              </a:spcBef>
              <a:spcAft>
                <a:spcPts val="0"/>
              </a:spcAft>
              <a:buClr>
                <a:srgbClr val="003888"/>
              </a:buClr>
              <a:buFont typeface="Times New Roman" pitchFamily="16" charset="0"/>
              <a:buBlip>
                <a:blip r:embed="rId2"/>
              </a:buBlip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dirty="0"/>
              <a:t>Accompagner le changement comportemental en faveur de la </a:t>
            </a:r>
            <a:r>
              <a:rPr lang="fr-FR" b="1" dirty="0">
                <a:solidFill>
                  <a:srgbClr val="009EE0"/>
                </a:solidFill>
              </a:rPr>
              <a:t>santé et</a:t>
            </a:r>
            <a:r>
              <a:rPr lang="fr-FR" dirty="0"/>
              <a:t> du </a:t>
            </a:r>
            <a:r>
              <a:rPr lang="fr-FR" b="1" dirty="0">
                <a:solidFill>
                  <a:srgbClr val="009EE0"/>
                </a:solidFill>
              </a:rPr>
              <a:t>développement durables</a:t>
            </a:r>
            <a:r>
              <a:rPr lang="fr-FR" dirty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BE" dirty="0"/>
          </a:p>
        </p:txBody>
      </p:sp>
      <p:pic>
        <p:nvPicPr>
          <p:cNvPr id="8196" name="Image 5" descr="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>
                <a:solidFill>
                  <a:schemeClr val="tx2">
                    <a:satMod val="130000"/>
                  </a:schemeClr>
                </a:solidFill>
              </a:rPr>
              <a:t>LE NEURO-COACHING? PQ?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530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BE" sz="2400" i="1"/>
              <a:t>	</a:t>
            </a:r>
            <a:r>
              <a:rPr lang="fr-BE" sz="2400"/>
              <a:t>Le Neuro-Coaching est née de la rencontre entre le coaching et les neurosciences. Il stimule le cerveau, réduit le stress chronique et entraîne la personne vers le bien-être, l’efficience et l’atteinte d’objectifs.</a:t>
            </a:r>
            <a:br>
              <a:rPr lang="fr-BE" sz="2500" i="1"/>
            </a:br>
            <a:endParaRPr lang="fr-BE" sz="2500"/>
          </a:p>
          <a:p>
            <a:pPr eaLnBrk="1" hangingPunct="1">
              <a:lnSpc>
                <a:spcPct val="80000"/>
              </a:lnSpc>
            </a:pPr>
            <a:r>
              <a:rPr lang="fr-BE" sz="2400"/>
              <a:t>Coaching: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000"/>
              <a:t>accompagnement d’une personne ou d’une équipe en milieu professionnel et dans une démarche de progrès, limité dans le temps</a:t>
            </a:r>
            <a:endParaRPr lang="fr-BE" sz="200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fr-BE" sz="2500"/>
          </a:p>
          <a:p>
            <a:pPr eaLnBrk="1" hangingPunct="1">
              <a:lnSpc>
                <a:spcPct val="80000"/>
              </a:lnSpc>
            </a:pPr>
            <a:r>
              <a:rPr lang="fr-BE" sz="2400"/>
              <a:t>Approche neurocognitive et comportementale: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BE" sz="1900"/>
              <a:t>	ANC - développée par les chercheurs de l'Institut de Médecine Environnementale créé et dirigé par le Dr Jacques Fradin à Paris constitue un ensemble de pratiques basées sur un modèle scientifique très novateur qui apporte un éclairage nouveau sur l'origine de nos motivations et de nos comportements.</a:t>
            </a:r>
          </a:p>
          <a:p>
            <a:pPr eaLnBrk="1" hangingPunct="1">
              <a:lnSpc>
                <a:spcPct val="80000"/>
              </a:lnSpc>
            </a:pPr>
            <a:endParaRPr lang="fr-BE" sz="2500"/>
          </a:p>
        </p:txBody>
      </p:sp>
      <p:pic>
        <p:nvPicPr>
          <p:cNvPr id="10244" name="Image 4" descr="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>
                <a:solidFill>
                  <a:schemeClr val="tx2">
                    <a:satMod val="130000"/>
                  </a:schemeClr>
                </a:solidFill>
              </a:rPr>
              <a:t>LE CERVEAU</a:t>
            </a:r>
          </a:p>
        </p:txBody>
      </p:sp>
      <p:pic>
        <p:nvPicPr>
          <p:cNvPr id="11267" name="Image 10" descr="cerveau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404812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Image 11" descr="centres de décisio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429125"/>
            <a:ext cx="35004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ZoneTexte 12"/>
          <p:cNvSpPr txBox="1">
            <a:spLocks noChangeArrowheads="1"/>
          </p:cNvSpPr>
          <p:nvPr/>
        </p:nvSpPr>
        <p:spPr bwMode="auto">
          <a:xfrm>
            <a:off x="3214688" y="18573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b="1">
                <a:solidFill>
                  <a:srgbClr val="3399FF"/>
                </a:solidFill>
                <a:latin typeface="Gill Sans MT" pitchFamily="34" charset="0"/>
              </a:rPr>
              <a:t>Préfrontal</a:t>
            </a:r>
          </a:p>
        </p:txBody>
      </p:sp>
      <p:sp>
        <p:nvSpPr>
          <p:cNvPr id="11270" name="ZoneTexte 13"/>
          <p:cNvSpPr txBox="1">
            <a:spLocks noChangeArrowheads="1"/>
          </p:cNvSpPr>
          <p:nvPr/>
        </p:nvSpPr>
        <p:spPr bwMode="auto">
          <a:xfrm>
            <a:off x="5500688" y="78581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b="1">
                <a:solidFill>
                  <a:srgbClr val="FFFF00"/>
                </a:solidFill>
                <a:latin typeface="Gill Sans MT" pitchFamily="34" charset="0"/>
              </a:rPr>
              <a:t>Néo-limbique</a:t>
            </a:r>
          </a:p>
        </p:txBody>
      </p:sp>
      <p:sp>
        <p:nvSpPr>
          <p:cNvPr id="11271" name="ZoneTexte 14"/>
          <p:cNvSpPr txBox="1">
            <a:spLocks noChangeArrowheads="1"/>
          </p:cNvSpPr>
          <p:nvPr/>
        </p:nvSpPr>
        <p:spPr bwMode="auto">
          <a:xfrm>
            <a:off x="6429375" y="457200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b="1">
                <a:solidFill>
                  <a:srgbClr val="FF0000"/>
                </a:solidFill>
                <a:latin typeface="Gill Sans MT" pitchFamily="34" charset="0"/>
              </a:rPr>
              <a:t>Reptilien</a:t>
            </a:r>
          </a:p>
        </p:txBody>
      </p:sp>
      <p:sp>
        <p:nvSpPr>
          <p:cNvPr id="11272" name="ZoneTexte 15"/>
          <p:cNvSpPr txBox="1">
            <a:spLocks noChangeArrowheads="1"/>
          </p:cNvSpPr>
          <p:nvPr/>
        </p:nvSpPr>
        <p:spPr bwMode="auto">
          <a:xfrm>
            <a:off x="4500563" y="3714750"/>
            <a:ext cx="1785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b="1">
                <a:solidFill>
                  <a:srgbClr val="FFC000"/>
                </a:solidFill>
                <a:latin typeface="Gill Sans MT" pitchFamily="34" charset="0"/>
              </a:rPr>
              <a:t>Paléo-limbique</a:t>
            </a:r>
          </a:p>
        </p:txBody>
      </p:sp>
      <p:sp>
        <p:nvSpPr>
          <p:cNvPr id="11273" name="ZoneTexte 16"/>
          <p:cNvSpPr txBox="1">
            <a:spLocks noChangeArrowheads="1"/>
          </p:cNvSpPr>
          <p:nvPr/>
        </p:nvSpPr>
        <p:spPr bwMode="auto">
          <a:xfrm>
            <a:off x="1785938" y="6510338"/>
            <a:ext cx="2214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>
                <a:latin typeface="Gill Sans MT" pitchFamily="34" charset="0"/>
              </a:rPr>
              <a:t>Centres de décisions</a:t>
            </a:r>
          </a:p>
        </p:txBody>
      </p:sp>
      <p:pic>
        <p:nvPicPr>
          <p:cNvPr id="11274" name="Image 18" descr="logo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336699"/>
                </a:solidFill>
              </a:rPr>
              <a:t>Qu’est-ce que le stress ?</a:t>
            </a:r>
            <a:endParaRPr lang="fr-BE" dirty="0">
              <a:solidFill>
                <a:srgbClr val="336699"/>
              </a:solidFill>
            </a:endParaRP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3275013"/>
            <a:ext cx="884238" cy="88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23875" y="2052638"/>
            <a:ext cx="982663" cy="123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Rectangle 4"/>
          <p:cNvSpPr txBox="1">
            <a:spLocks noChangeArrowheads="1"/>
          </p:cNvSpPr>
          <p:nvPr/>
        </p:nvSpPr>
        <p:spPr bwMode="auto">
          <a:xfrm>
            <a:off x="1108075" y="1736725"/>
            <a:ext cx="7720013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700"/>
              </a:spcBef>
              <a:buClr>
                <a:srgbClr val="003888"/>
              </a:buClr>
              <a:buSzPct val="86000"/>
              <a:buFont typeface="Times New Roman" pitchFamily="18" charset="0"/>
              <a:buBlip>
                <a:blip r:embed="rId4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>
                <a:latin typeface="Gill Sans MT" pitchFamily="34" charset="0"/>
              </a:rPr>
              <a:t>Il existe 3 formes de stress (Laborit, 1986)</a:t>
            </a:r>
          </a:p>
          <a:p>
            <a:pPr marL="741363" lvl="1" indent="-284163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>
              <a:latin typeface="Gill Sans MT" pitchFamily="34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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>
                <a:latin typeface="Gill Sans MT" pitchFamily="34" charset="0"/>
              </a:rPr>
              <a:t>Anxiété</a:t>
            </a:r>
            <a:r>
              <a:rPr lang="fr-FR" sz="2400">
                <a:latin typeface="Gill Sans MT" pitchFamily="34" charset="0"/>
              </a:rPr>
              <a:t> (Fuite)</a:t>
            </a:r>
          </a:p>
          <a:p>
            <a:pPr marL="741363" lvl="1" indent="-284163">
              <a:lnSpc>
                <a:spcPct val="14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>
              <a:latin typeface="Gill Sans MT" pitchFamily="34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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>
                <a:latin typeface="Gill Sans MT" pitchFamily="34" charset="0"/>
              </a:rPr>
              <a:t>Agressivité défensive</a:t>
            </a:r>
            <a:r>
              <a:rPr lang="fr-FR" sz="2400">
                <a:latin typeface="Gill Sans MT" pitchFamily="34" charset="0"/>
              </a:rPr>
              <a:t> (Lutte)</a:t>
            </a:r>
          </a:p>
          <a:p>
            <a:pPr marL="741363" lvl="1" indent="-284163">
              <a:lnSpc>
                <a:spcPct val="14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>
              <a:latin typeface="Gill Sans MT" pitchFamily="34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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>
                <a:latin typeface="Gill Sans MT" pitchFamily="34" charset="0"/>
              </a:rPr>
              <a:t>Découragement</a:t>
            </a:r>
            <a:r>
              <a:rPr lang="fr-FR" sz="2400">
                <a:latin typeface="Gill Sans MT" pitchFamily="34" charset="0"/>
              </a:rPr>
              <a:t> (Inhibition)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3200">
              <a:latin typeface="Gill Sans MT" pitchFamily="34" charset="0"/>
            </a:endParaRP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2925" y="3476625"/>
            <a:ext cx="1751013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5188" y="3446463"/>
            <a:ext cx="11271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38" y="2357438"/>
            <a:ext cx="915987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38" y="2786063"/>
            <a:ext cx="1163637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9" cstate="print"/>
          <a:srcRect t="24220"/>
          <a:stretch>
            <a:fillRect/>
          </a:stretch>
        </p:blipFill>
        <p:spPr bwMode="auto">
          <a:xfrm>
            <a:off x="6057900" y="4930775"/>
            <a:ext cx="1155700" cy="131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884488"/>
            <a:ext cx="714375" cy="1074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00" name="Image 15" descr="logo.bmp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39763" y="93663"/>
            <a:ext cx="8218487" cy="1068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dirty="0">
                <a:solidFill>
                  <a:srgbClr val="336699"/>
                </a:solidFill>
              </a:rPr>
              <a:t>L ’approche cognitive du stress</a:t>
            </a: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1271588" y="1393825"/>
            <a:ext cx="7243762" cy="3860800"/>
            <a:chOff x="801" y="878"/>
            <a:chExt cx="4563" cy="2432"/>
          </a:xfrm>
        </p:grpSpPr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2346" y="878"/>
              <a:ext cx="953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sz="2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Émotions</a:t>
              </a:r>
            </a:p>
          </p:txBody>
        </p:sp>
        <p:sp>
          <p:nvSpPr>
            <p:cNvPr id="13332" name="Text Box 4"/>
            <p:cNvSpPr txBox="1">
              <a:spLocks noChangeArrowheads="1"/>
            </p:cNvSpPr>
            <p:nvPr/>
          </p:nvSpPr>
          <p:spPr bwMode="auto">
            <a:xfrm>
              <a:off x="801" y="2945"/>
              <a:ext cx="897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3931" y="2945"/>
              <a:ext cx="1434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sz="2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charset="0"/>
                </a:rPr>
                <a:t>  Comportements</a:t>
              </a:r>
            </a:p>
          </p:txBody>
        </p:sp>
      </p:grp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167438" y="4392613"/>
            <a:ext cx="2276475" cy="6492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Comportements inadaptés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855913" y="1439863"/>
            <a:ext cx="3097212" cy="5810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Stress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2500313" y="1825625"/>
            <a:ext cx="3830637" cy="2881313"/>
          </a:xfrm>
          <a:prstGeom prst="triangle">
            <a:avLst>
              <a:gd name="adj" fmla="val 50000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3446463" y="4518025"/>
            <a:ext cx="1906587" cy="3714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 rot="10800000">
            <a:off x="3436938" y="4565650"/>
            <a:ext cx="1935162" cy="284163"/>
          </a:xfrm>
          <a:prstGeom prst="leftRightArrow">
            <a:avLst>
              <a:gd name="adj1" fmla="val 50000"/>
              <a:gd name="adj2" fmla="val 135570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3321" name="AutoShape 11"/>
          <p:cNvSpPr>
            <a:spLocks noChangeArrowheads="1"/>
          </p:cNvSpPr>
          <p:nvPr/>
        </p:nvSpPr>
        <p:spPr bwMode="auto">
          <a:xfrm rot="10800000">
            <a:off x="3438525" y="4575175"/>
            <a:ext cx="1935163" cy="284163"/>
          </a:xfrm>
          <a:prstGeom prst="leftRightArrow">
            <a:avLst>
              <a:gd name="adj1" fmla="val 50000"/>
              <a:gd name="adj2" fmla="val 13557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 rot="3300000">
            <a:off x="4418807" y="3072606"/>
            <a:ext cx="1906588" cy="3714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3323" name="AutoShape 13"/>
          <p:cNvSpPr>
            <a:spLocks noChangeArrowheads="1"/>
          </p:cNvSpPr>
          <p:nvPr/>
        </p:nvSpPr>
        <p:spPr bwMode="auto">
          <a:xfrm rot="-7380000">
            <a:off x="4408488" y="3132138"/>
            <a:ext cx="1935162" cy="284162"/>
          </a:xfrm>
          <a:prstGeom prst="leftRightArrow">
            <a:avLst>
              <a:gd name="adj1" fmla="val 50000"/>
              <a:gd name="adj2" fmla="val 135571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3324" name="AutoShape 14"/>
          <p:cNvSpPr>
            <a:spLocks noChangeArrowheads="1"/>
          </p:cNvSpPr>
          <p:nvPr/>
        </p:nvSpPr>
        <p:spPr bwMode="auto">
          <a:xfrm rot="-7380000">
            <a:off x="4408488" y="3132138"/>
            <a:ext cx="1935162" cy="284162"/>
          </a:xfrm>
          <a:prstGeom prst="leftRightArrow">
            <a:avLst>
              <a:gd name="adj1" fmla="val 50000"/>
              <a:gd name="adj2" fmla="val 135571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3325" name="Rectangle 15"/>
          <p:cNvSpPr>
            <a:spLocks noChangeArrowheads="1"/>
          </p:cNvSpPr>
          <p:nvPr/>
        </p:nvSpPr>
        <p:spPr bwMode="auto">
          <a:xfrm rot="-3480000">
            <a:off x="2501107" y="3044031"/>
            <a:ext cx="1906588" cy="3714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3326" name="AutoShape 16"/>
          <p:cNvSpPr>
            <a:spLocks noChangeArrowheads="1"/>
          </p:cNvSpPr>
          <p:nvPr/>
        </p:nvSpPr>
        <p:spPr bwMode="auto">
          <a:xfrm rot="-3420000">
            <a:off x="2487612" y="3111501"/>
            <a:ext cx="1935163" cy="284162"/>
          </a:xfrm>
          <a:prstGeom prst="leftRightArrow">
            <a:avLst>
              <a:gd name="adj1" fmla="val 50000"/>
              <a:gd name="adj2" fmla="val 135571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3327" name="AutoShape 17"/>
          <p:cNvSpPr>
            <a:spLocks noChangeArrowheads="1"/>
          </p:cNvSpPr>
          <p:nvPr/>
        </p:nvSpPr>
        <p:spPr bwMode="auto">
          <a:xfrm rot="-3420000">
            <a:off x="2484437" y="3108326"/>
            <a:ext cx="1935163" cy="284162"/>
          </a:xfrm>
          <a:prstGeom prst="leftRightArrow">
            <a:avLst>
              <a:gd name="adj1" fmla="val 50000"/>
              <a:gd name="adj2" fmla="val 135571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911225" y="4392613"/>
            <a:ext cx="1800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Pensées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incohérentes</a:t>
            </a:r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1535113" y="6064250"/>
            <a:ext cx="6073775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000000"/>
                </a:solidFill>
                <a:latin typeface="Calibri" pitchFamily="34" charset="0"/>
              </a:rPr>
              <a:t>Beck, A.T. (1963) 'Thinking and Depression: 1. Idiosyncratic Content and Cognitive Distortions', </a:t>
            </a:r>
            <a:r>
              <a:rPr lang="fr-FR" sz="1400" i="1">
                <a:solidFill>
                  <a:srgbClr val="000000"/>
                </a:solidFill>
                <a:latin typeface="Calibri" pitchFamily="34" charset="0"/>
              </a:rPr>
              <a:t>Archives of General Psychiatry</a:t>
            </a:r>
            <a:r>
              <a:rPr lang="fr-FR" sz="1400">
                <a:solidFill>
                  <a:srgbClr val="000000"/>
                </a:solidFill>
                <a:latin typeface="Calibri" pitchFamily="34" charset="0"/>
              </a:rPr>
              <a:t> 9:324-33. </a:t>
            </a:r>
          </a:p>
        </p:txBody>
      </p:sp>
      <p:pic>
        <p:nvPicPr>
          <p:cNvPr id="13330" name="Image 21" descr="log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1190625" y="1300163"/>
            <a:ext cx="2238375" cy="1703387"/>
          </a:xfrm>
          <a:prstGeom prst="rightArrowCallout">
            <a:avLst>
              <a:gd name="adj1" fmla="val 15194"/>
              <a:gd name="adj2" fmla="val 11625"/>
              <a:gd name="adj3" fmla="val 10665"/>
              <a:gd name="adj4" fmla="val 82060"/>
            </a:avLst>
          </a:prstGeom>
          <a:solidFill>
            <a:srgbClr val="DE553A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04913" y="1392238"/>
            <a:ext cx="1938337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1125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Menace pour la survie immédiate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14438" y="2260600"/>
            <a:ext cx="1938337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Causes externes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462213" y="5307013"/>
            <a:ext cx="4164012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C'est notre regard sur la situation qui est en jeu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150938" y="3101975"/>
            <a:ext cx="2206625" cy="2662238"/>
          </a:xfrm>
          <a:prstGeom prst="rightArrowCallout">
            <a:avLst>
              <a:gd name="adj1" fmla="val 13092"/>
              <a:gd name="adj2" fmla="val 11003"/>
              <a:gd name="adj3" fmla="val 9398"/>
              <a:gd name="adj4" fmla="val 82486"/>
            </a:avLst>
          </a:prstGeom>
          <a:solidFill>
            <a:srgbClr val="DE553A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Mais dans +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90 % des cas,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nous sommes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stressés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sans que notre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vie ne soit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menacée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214438" y="3101975"/>
            <a:ext cx="1944687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1125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Causes internes</a:t>
            </a:r>
          </a:p>
        </p:txBody>
      </p:sp>
      <p:sp>
        <p:nvSpPr>
          <p:cNvPr id="14344" name="AutoShape 7"/>
          <p:cNvSpPr>
            <a:spLocks noChangeArrowheads="1"/>
          </p:cNvSpPr>
          <p:nvPr/>
        </p:nvSpPr>
        <p:spPr bwMode="auto">
          <a:xfrm>
            <a:off x="6572250" y="3556000"/>
            <a:ext cx="2427288" cy="1647825"/>
          </a:xfrm>
          <a:prstGeom prst="irregularSeal1">
            <a:avLst/>
          </a:prstGeom>
          <a:solidFill>
            <a:srgbClr val="FF0000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1">
                <a:solidFill>
                  <a:srgbClr val="000000"/>
                </a:solidFill>
                <a:latin typeface="Gill Sans MT" pitchFamily="34" charset="0"/>
                <a:cs typeface="Arial" charset="0"/>
              </a:rPr>
              <a:t>Stress</a:t>
            </a:r>
          </a:p>
        </p:txBody>
      </p:sp>
      <p:sp>
        <p:nvSpPr>
          <p:cNvPr id="14345" name="AutoShape 8"/>
          <p:cNvSpPr>
            <a:spLocks noChangeArrowheads="1"/>
          </p:cNvSpPr>
          <p:nvPr/>
        </p:nvSpPr>
        <p:spPr bwMode="auto">
          <a:xfrm>
            <a:off x="6121400" y="2071688"/>
            <a:ext cx="307975" cy="3159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5832475" y="4075113"/>
            <a:ext cx="739775" cy="7191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Gill Sans MT" pitchFamily="34" charset="0"/>
            </a:endParaRPr>
          </a:p>
        </p:txBody>
      </p:sp>
      <p:sp>
        <p:nvSpPr>
          <p:cNvPr id="14347" name="AutoShape 10"/>
          <p:cNvSpPr>
            <a:spLocks noChangeArrowheads="1"/>
          </p:cNvSpPr>
          <p:nvPr/>
        </p:nvSpPr>
        <p:spPr bwMode="auto">
          <a:xfrm>
            <a:off x="6829425" y="1724025"/>
            <a:ext cx="1457325" cy="1042988"/>
          </a:xfrm>
          <a:prstGeom prst="irregularSeal1">
            <a:avLst/>
          </a:prstGeom>
          <a:solidFill>
            <a:srgbClr val="FF0000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000000"/>
                </a:solidFill>
                <a:latin typeface="Gill Sans MT" pitchFamily="34" charset="0"/>
                <a:cs typeface="Arial" charset="0"/>
              </a:rPr>
              <a:t> </a:t>
            </a:r>
            <a:r>
              <a:rPr lang="fr-FR" sz="1400" b="1">
                <a:solidFill>
                  <a:srgbClr val="000000"/>
                </a:solidFill>
                <a:latin typeface="Gill Sans MT" pitchFamily="34" charset="0"/>
                <a:cs typeface="Arial" charset="0"/>
              </a:rPr>
              <a:t>Stress</a:t>
            </a:r>
          </a:p>
        </p:txBody>
      </p:sp>
      <p:grpSp>
        <p:nvGrpSpPr>
          <p:cNvPr id="14348" name="Group 11"/>
          <p:cNvGrpSpPr>
            <a:grpSpLocks/>
          </p:cNvGrpSpPr>
          <p:nvPr/>
        </p:nvGrpSpPr>
        <p:grpSpPr bwMode="auto">
          <a:xfrm>
            <a:off x="3554413" y="1323975"/>
            <a:ext cx="2446337" cy="1747838"/>
            <a:chOff x="2011" y="834"/>
            <a:chExt cx="1541" cy="1101"/>
          </a:xfrm>
        </p:grpSpPr>
        <p:pic>
          <p:nvPicPr>
            <p:cNvPr id="14355" name="Picture 12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grayscl/>
            </a:blip>
            <a:srcRect/>
            <a:stretch>
              <a:fillRect/>
            </a:stretch>
          </p:blipFill>
          <p:spPr bwMode="auto">
            <a:xfrm>
              <a:off x="2011" y="834"/>
              <a:ext cx="1542" cy="11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356" name="Freeform 13"/>
            <p:cNvSpPr>
              <a:spLocks noChangeArrowheads="1"/>
            </p:cNvSpPr>
            <p:nvPr/>
          </p:nvSpPr>
          <p:spPr bwMode="auto">
            <a:xfrm>
              <a:off x="2828" y="1424"/>
              <a:ext cx="199" cy="271"/>
            </a:xfrm>
            <a:custGeom>
              <a:avLst/>
              <a:gdLst>
                <a:gd name="T0" fmla="*/ 4 w 631"/>
                <a:gd name="T1" fmla="*/ 7 h 860"/>
                <a:gd name="T2" fmla="*/ 3 w 631"/>
                <a:gd name="T3" fmla="*/ 6 h 860"/>
                <a:gd name="T4" fmla="*/ 0 w 631"/>
                <a:gd name="T5" fmla="*/ 3 h 860"/>
                <a:gd name="T6" fmla="*/ 1 w 631"/>
                <a:gd name="T7" fmla="*/ 0 h 860"/>
                <a:gd name="T8" fmla="*/ 4 w 631"/>
                <a:gd name="T9" fmla="*/ 1 h 860"/>
                <a:gd name="T10" fmla="*/ 6 w 631"/>
                <a:gd name="T11" fmla="*/ 7 h 860"/>
                <a:gd name="T12" fmla="*/ 5 w 631"/>
                <a:gd name="T13" fmla="*/ 8 h 860"/>
                <a:gd name="T14" fmla="*/ 4 w 631"/>
                <a:gd name="T15" fmla="*/ 7 h 8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1"/>
                <a:gd name="T25" fmla="*/ 0 h 860"/>
                <a:gd name="T26" fmla="*/ 631 w 631"/>
                <a:gd name="T27" fmla="*/ 860 h 8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1" h="860">
                  <a:moveTo>
                    <a:pt x="408" y="738"/>
                  </a:moveTo>
                  <a:cubicBezTo>
                    <a:pt x="367" y="693"/>
                    <a:pt x="361" y="646"/>
                    <a:pt x="299" y="573"/>
                  </a:cubicBezTo>
                  <a:cubicBezTo>
                    <a:pt x="237" y="500"/>
                    <a:pt x="66" y="388"/>
                    <a:pt x="33" y="297"/>
                  </a:cubicBezTo>
                  <a:cubicBezTo>
                    <a:pt x="0" y="206"/>
                    <a:pt x="41" y="58"/>
                    <a:pt x="101" y="29"/>
                  </a:cubicBezTo>
                  <a:cubicBezTo>
                    <a:pt x="161" y="0"/>
                    <a:pt x="310" y="2"/>
                    <a:pt x="396" y="120"/>
                  </a:cubicBezTo>
                  <a:cubicBezTo>
                    <a:pt x="482" y="238"/>
                    <a:pt x="599" y="616"/>
                    <a:pt x="615" y="738"/>
                  </a:cubicBezTo>
                  <a:cubicBezTo>
                    <a:pt x="631" y="860"/>
                    <a:pt x="524" y="850"/>
                    <a:pt x="490" y="850"/>
                  </a:cubicBezTo>
                  <a:cubicBezTo>
                    <a:pt x="456" y="850"/>
                    <a:pt x="425" y="761"/>
                    <a:pt x="408" y="738"/>
                  </a:cubicBez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</p:grpSp>
      <p:grpSp>
        <p:nvGrpSpPr>
          <p:cNvPr id="14349" name="Group 14"/>
          <p:cNvGrpSpPr>
            <a:grpSpLocks/>
          </p:cNvGrpSpPr>
          <p:nvPr/>
        </p:nvGrpSpPr>
        <p:grpSpPr bwMode="auto">
          <a:xfrm>
            <a:off x="3340100" y="3529013"/>
            <a:ext cx="2446338" cy="1747837"/>
            <a:chOff x="2008" y="2223"/>
            <a:chExt cx="1541" cy="1101"/>
          </a:xfrm>
        </p:grpSpPr>
        <p:pic>
          <p:nvPicPr>
            <p:cNvPr id="14353" name="Picture 15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grayscl/>
            </a:blip>
            <a:srcRect/>
            <a:stretch>
              <a:fillRect/>
            </a:stretch>
          </p:blipFill>
          <p:spPr bwMode="auto">
            <a:xfrm>
              <a:off x="2008" y="2223"/>
              <a:ext cx="1542" cy="11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354" name="Freeform 16"/>
            <p:cNvSpPr>
              <a:spLocks noChangeArrowheads="1"/>
            </p:cNvSpPr>
            <p:nvPr/>
          </p:nvSpPr>
          <p:spPr bwMode="auto">
            <a:xfrm>
              <a:off x="2825" y="2813"/>
              <a:ext cx="199" cy="271"/>
            </a:xfrm>
            <a:custGeom>
              <a:avLst/>
              <a:gdLst>
                <a:gd name="T0" fmla="*/ 4 w 631"/>
                <a:gd name="T1" fmla="*/ 7 h 860"/>
                <a:gd name="T2" fmla="*/ 3 w 631"/>
                <a:gd name="T3" fmla="*/ 6 h 860"/>
                <a:gd name="T4" fmla="*/ 0 w 631"/>
                <a:gd name="T5" fmla="*/ 3 h 860"/>
                <a:gd name="T6" fmla="*/ 1 w 631"/>
                <a:gd name="T7" fmla="*/ 0 h 860"/>
                <a:gd name="T8" fmla="*/ 4 w 631"/>
                <a:gd name="T9" fmla="*/ 1 h 860"/>
                <a:gd name="T10" fmla="*/ 6 w 631"/>
                <a:gd name="T11" fmla="*/ 7 h 860"/>
                <a:gd name="T12" fmla="*/ 5 w 631"/>
                <a:gd name="T13" fmla="*/ 8 h 860"/>
                <a:gd name="T14" fmla="*/ 4 w 631"/>
                <a:gd name="T15" fmla="*/ 7 h 8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1"/>
                <a:gd name="T25" fmla="*/ 0 h 860"/>
                <a:gd name="T26" fmla="*/ 631 w 631"/>
                <a:gd name="T27" fmla="*/ 860 h 8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1" h="860">
                  <a:moveTo>
                    <a:pt x="408" y="738"/>
                  </a:moveTo>
                  <a:cubicBezTo>
                    <a:pt x="367" y="693"/>
                    <a:pt x="361" y="646"/>
                    <a:pt x="299" y="573"/>
                  </a:cubicBezTo>
                  <a:cubicBezTo>
                    <a:pt x="237" y="500"/>
                    <a:pt x="66" y="388"/>
                    <a:pt x="33" y="297"/>
                  </a:cubicBezTo>
                  <a:cubicBezTo>
                    <a:pt x="0" y="206"/>
                    <a:pt x="41" y="58"/>
                    <a:pt x="101" y="29"/>
                  </a:cubicBezTo>
                  <a:cubicBezTo>
                    <a:pt x="161" y="0"/>
                    <a:pt x="310" y="2"/>
                    <a:pt x="396" y="120"/>
                  </a:cubicBezTo>
                  <a:cubicBezTo>
                    <a:pt x="482" y="238"/>
                    <a:pt x="599" y="616"/>
                    <a:pt x="615" y="738"/>
                  </a:cubicBezTo>
                  <a:cubicBezTo>
                    <a:pt x="631" y="860"/>
                    <a:pt x="524" y="850"/>
                    <a:pt x="490" y="850"/>
                  </a:cubicBezTo>
                  <a:cubicBezTo>
                    <a:pt x="456" y="850"/>
                    <a:pt x="425" y="761"/>
                    <a:pt x="408" y="738"/>
                  </a:cubicBez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Gill Sans MT" pitchFamily="34" charset="0"/>
              </a:endParaRPr>
            </a:p>
          </p:txBody>
        </p:sp>
      </p:grpSp>
      <p:sp>
        <p:nvSpPr>
          <p:cNvPr id="1230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1139825" y="93663"/>
            <a:ext cx="8218488" cy="1068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dirty="0">
                <a:solidFill>
                  <a:srgbClr val="336699"/>
                </a:solidFill>
              </a:rPr>
              <a:t>L ’approche cognitive du stress</a:t>
            </a:r>
          </a:p>
        </p:txBody>
      </p:sp>
      <p:sp>
        <p:nvSpPr>
          <p:cNvPr id="14351" name="Rectangle 18"/>
          <p:cNvSpPr>
            <a:spLocks noChangeArrowheads="1"/>
          </p:cNvSpPr>
          <p:nvPr/>
        </p:nvSpPr>
        <p:spPr bwMode="auto">
          <a:xfrm>
            <a:off x="1535113" y="6219825"/>
            <a:ext cx="6073775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4352" name="Image 20" descr="logo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50" y="28575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>
                <a:solidFill>
                  <a:schemeClr val="tx2">
                    <a:satMod val="130000"/>
                  </a:schemeClr>
                </a:solidFill>
              </a:rPr>
              <a:t>Exemple</a:t>
            </a:r>
          </a:p>
        </p:txBody>
      </p:sp>
      <p:pic>
        <p:nvPicPr>
          <p:cNvPr id="15363" name="Picture 7" descr="traffic_ja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285875"/>
            <a:ext cx="31892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ZoneTexte 5"/>
          <p:cNvSpPr txBox="1">
            <a:spLocks noChangeArrowheads="1"/>
          </p:cNvSpPr>
          <p:nvPr/>
        </p:nvSpPr>
        <p:spPr bwMode="auto">
          <a:xfrm>
            <a:off x="2214563" y="314325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Gill Sans MT" pitchFamily="34" charset="0"/>
              </a:rPr>
              <a:t>Stimulus</a:t>
            </a:r>
          </a:p>
        </p:txBody>
      </p:sp>
      <p:pic>
        <p:nvPicPr>
          <p:cNvPr id="15365" name="Image 6" descr="cerveau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43375"/>
            <a:ext cx="21193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ZoneTexte 7"/>
          <p:cNvSpPr txBox="1">
            <a:spLocks noChangeArrowheads="1"/>
          </p:cNvSpPr>
          <p:nvPr/>
        </p:nvSpPr>
        <p:spPr bwMode="auto">
          <a:xfrm>
            <a:off x="5429250" y="357188"/>
            <a:ext cx="3286125" cy="1477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b="1">
                <a:solidFill>
                  <a:srgbClr val="FF0000"/>
                </a:solidFill>
                <a:latin typeface="Gill Sans MT" pitchFamily="34" charset="0"/>
              </a:rPr>
              <a:t>Réponse des territoires reptiliens</a:t>
            </a:r>
          </a:p>
          <a:p>
            <a:r>
              <a:rPr lang="fr-BE">
                <a:latin typeface="Gill Sans MT" pitchFamily="34" charset="0"/>
                <a:sym typeface="Wingdings" pitchFamily="2" charset="2"/>
              </a:rPr>
              <a:t> A</a:t>
            </a:r>
            <a:r>
              <a:rPr lang="fr-BE">
                <a:latin typeface="Gill Sans MT" pitchFamily="34" charset="0"/>
              </a:rPr>
              <a:t>nxieux, agité, panique, </a:t>
            </a:r>
            <a:r>
              <a:rPr lang="fr-BE">
                <a:latin typeface="Gill Sans MT" pitchFamily="34" charset="0"/>
                <a:sym typeface="Wingdings" pitchFamily="2" charset="2"/>
              </a:rPr>
              <a:t>envie de laisser la voiture ou de rouler sur le trottoir.</a:t>
            </a:r>
            <a:endParaRPr lang="fr-BE">
              <a:latin typeface="Gill Sans MT" pitchFamily="34" charset="0"/>
            </a:endParaRPr>
          </a:p>
        </p:txBody>
      </p:sp>
      <p:sp>
        <p:nvSpPr>
          <p:cNvPr id="15367" name="ZoneTexte 8"/>
          <p:cNvSpPr txBox="1">
            <a:spLocks noChangeArrowheads="1"/>
          </p:cNvSpPr>
          <p:nvPr/>
        </p:nvSpPr>
        <p:spPr bwMode="auto">
          <a:xfrm>
            <a:off x="5357813" y="1857375"/>
            <a:ext cx="3286125" cy="17541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b="1">
                <a:solidFill>
                  <a:srgbClr val="FFC000"/>
                </a:solidFill>
                <a:latin typeface="Gill Sans MT" pitchFamily="34" charset="0"/>
              </a:rPr>
              <a:t>Réponse des territoires paléo limbiques</a:t>
            </a:r>
          </a:p>
          <a:p>
            <a:r>
              <a:rPr lang="fr-BE">
                <a:latin typeface="Gill Sans MT" pitchFamily="34" charset="0"/>
                <a:sym typeface="Wingdings" pitchFamily="2" charset="2"/>
              </a:rPr>
              <a:t> Se sent nul. S’attribue l’embouteillage ou faute aux autres (bande d’incapables qui ne savent pas conduire)</a:t>
            </a:r>
            <a:endParaRPr lang="fr-BE">
              <a:latin typeface="Gill Sans MT" pitchFamily="34" charset="0"/>
            </a:endParaRPr>
          </a:p>
        </p:txBody>
      </p:sp>
      <p:sp>
        <p:nvSpPr>
          <p:cNvPr id="15368" name="ZoneTexte 9"/>
          <p:cNvSpPr txBox="1">
            <a:spLocks noChangeArrowheads="1"/>
          </p:cNvSpPr>
          <p:nvPr/>
        </p:nvSpPr>
        <p:spPr bwMode="auto">
          <a:xfrm>
            <a:off x="5286375" y="3929063"/>
            <a:ext cx="3571875" cy="1200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b="1">
                <a:solidFill>
                  <a:srgbClr val="FFFF00"/>
                </a:solidFill>
                <a:latin typeface="Gill Sans MT" pitchFamily="34" charset="0"/>
              </a:rPr>
              <a:t>Réponse des territoires néolimbiques</a:t>
            </a:r>
          </a:p>
          <a:p>
            <a:r>
              <a:rPr lang="fr-BE">
                <a:latin typeface="Gill Sans MT" pitchFamily="34" charset="0"/>
                <a:sym typeface="Wingdings" pitchFamily="2" charset="2"/>
              </a:rPr>
              <a:t> Prit en défaut par la ponctualité (qualité essentielle/valeurs) </a:t>
            </a:r>
            <a:endParaRPr lang="fr-BE">
              <a:latin typeface="Gill Sans MT" pitchFamily="34" charset="0"/>
            </a:endParaRPr>
          </a:p>
        </p:txBody>
      </p:sp>
      <p:sp>
        <p:nvSpPr>
          <p:cNvPr id="15369" name="ZoneTexte 10"/>
          <p:cNvSpPr txBox="1">
            <a:spLocks noChangeArrowheads="1"/>
          </p:cNvSpPr>
          <p:nvPr/>
        </p:nvSpPr>
        <p:spPr bwMode="auto">
          <a:xfrm>
            <a:off x="5286375" y="5429250"/>
            <a:ext cx="3286125" cy="1200150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b="1">
                <a:solidFill>
                  <a:srgbClr val="3399FF"/>
                </a:solidFill>
                <a:latin typeface="Gill Sans MT" pitchFamily="34" charset="0"/>
              </a:rPr>
              <a:t>Réponse des territoires préfrontaux</a:t>
            </a:r>
          </a:p>
          <a:p>
            <a:r>
              <a:rPr lang="fr-BE">
                <a:latin typeface="Gill Sans MT" pitchFamily="34" charset="0"/>
                <a:sym typeface="Wingdings" pitchFamily="2" charset="2"/>
              </a:rPr>
              <a:t> Je suis en retard, c’est la troisième fois que cela arrive</a:t>
            </a:r>
            <a:endParaRPr lang="fr-BE">
              <a:latin typeface="Gill Sans MT" pitchFamily="34" charset="0"/>
            </a:endParaRPr>
          </a:p>
        </p:txBody>
      </p:sp>
      <p:cxnSp>
        <p:nvCxnSpPr>
          <p:cNvPr id="13" name="Connecteur droit avec flèche 12"/>
          <p:cNvCxnSpPr>
            <a:endCxn id="15369" idx="1"/>
          </p:cNvCxnSpPr>
          <p:nvPr/>
        </p:nvCxnSpPr>
        <p:spPr>
          <a:xfrm>
            <a:off x="3143250" y="4929188"/>
            <a:ext cx="2143125" cy="1100137"/>
          </a:xfrm>
          <a:prstGeom prst="straightConnector1">
            <a:avLst/>
          </a:prstGeom>
          <a:ln>
            <a:solidFill>
              <a:srgbClr val="33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/>
          <p:cNvCxnSpPr/>
          <p:nvPr/>
        </p:nvCxnSpPr>
        <p:spPr>
          <a:xfrm flipV="1">
            <a:off x="2428875" y="3429000"/>
            <a:ext cx="2928938" cy="2071688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143125" y="5929313"/>
            <a:ext cx="271462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5400000" flipH="1" flipV="1">
            <a:off x="2393156" y="3464719"/>
            <a:ext cx="49307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857750" y="1000125"/>
            <a:ext cx="50006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2643188" y="4714875"/>
            <a:ext cx="26431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6" name="Image 38" descr="logo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15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702</TotalTime>
  <Words>597</Words>
  <Application>Microsoft Macintosh PowerPoint</Application>
  <PresentationFormat>Affichage à l'écran (4:3)</PresentationFormat>
  <Paragraphs>156</Paragraphs>
  <Slides>29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8" baseType="lpstr">
      <vt:lpstr>Arial Unicode MS</vt:lpstr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Solstice</vt:lpstr>
      <vt:lpstr>Le Neuro-coaching, mobiliser ses forces et son potentiel</vt:lpstr>
      <vt:lpstr>SOMMAIRE</vt:lpstr>
      <vt:lpstr>QUI SOMMES-NOUS?</vt:lpstr>
      <vt:lpstr>LE NEURO-COACHING? PQ?</vt:lpstr>
      <vt:lpstr>LE CERVEAU</vt:lpstr>
      <vt:lpstr>Qu’est-ce que le stress ?</vt:lpstr>
      <vt:lpstr>L ’approche cognitive du stress</vt:lpstr>
      <vt:lpstr>L ’approche cognitive du stress</vt:lpstr>
      <vt:lpstr>Exemple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Personnalités et motivations</vt:lpstr>
      <vt:lpstr>EN chiffres</vt:lpstr>
      <vt:lpstr>Présentation PowerPoint</vt:lpstr>
      <vt:lpstr>Présentation PowerPoint</vt:lpstr>
      <vt:lpstr>Présentation PowerPoint</vt:lpstr>
      <vt:lpstr>Présentation PowerPoint</vt:lpstr>
      <vt:lpstr>Positionnement grégaire</vt:lpstr>
      <vt:lpstr>Présentation PowerPoint</vt:lpstr>
      <vt:lpstr>Présentation PowerPoint</vt:lpstr>
      <vt:lpstr>Présentation PowerPoint</vt:lpstr>
      <vt:lpstr>Présentation PowerPoint</vt:lpstr>
      <vt:lpstr>EVALUATION DE LA SESSION</vt:lpstr>
      <vt:lpstr>Excellself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GESTION DES MODES MENTAUX</dc:title>
  <dc:creator>user</dc:creator>
  <cp:lastModifiedBy>Ounaïs SAMAWI</cp:lastModifiedBy>
  <cp:revision>42</cp:revision>
  <dcterms:created xsi:type="dcterms:W3CDTF">2014-03-24T08:30:24Z</dcterms:created>
  <dcterms:modified xsi:type="dcterms:W3CDTF">2019-04-22T13:15:22Z</dcterms:modified>
</cp:coreProperties>
</file>